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59" r:id="rId2"/>
    <p:sldId id="260" r:id="rId3"/>
  </p:sldIdLst>
  <p:sldSz cx="13970000" cy="10795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1pPr>
    <a:lvl2pPr marL="0" marR="0" indent="2286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2pPr>
    <a:lvl3pPr marL="0" marR="0" indent="4572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3pPr>
    <a:lvl4pPr marL="0" marR="0" indent="6858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4pPr>
    <a:lvl5pPr marL="0" marR="0" indent="9144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5pPr>
    <a:lvl6pPr marL="0" marR="0" indent="11430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6pPr>
    <a:lvl7pPr marL="0" marR="0" indent="13716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7pPr>
    <a:lvl8pPr marL="0" marR="0" indent="16002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8pPr>
    <a:lvl9pPr marL="0" marR="0" indent="18288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9pPr>
  </p:defaultTextStyle>
  <p:extLst>
    <p:ext uri="{EFAFB233-063F-42B5-8137-9DF3F51BA10A}">
      <p15:sldGuideLst xmlns:p15="http://schemas.microsoft.com/office/powerpoint/2012/main">
        <p15:guide id="1" orient="horz" pos="951" userDrawn="1">
          <p15:clr>
            <a:srgbClr val="A4A3A4"/>
          </p15:clr>
        </p15:guide>
        <p15:guide id="2" pos="589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7878"/>
    <a:srgbClr val="5B6167"/>
    <a:srgbClr val="F2CB8A"/>
    <a:srgbClr val="BE8323"/>
    <a:srgbClr val="D8D8D8"/>
    <a:srgbClr val="A6AAA9"/>
    <a:srgbClr val="FFFFFF"/>
    <a:srgbClr val="0070C0"/>
    <a:srgbClr val="66727F"/>
    <a:srgbClr val="6668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Source Sans Pro"/>
          <a:ea typeface="Source Sans Pro"/>
          <a:cs typeface="Source Sans Pro"/>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Source Sans Pro"/>
          <a:ea typeface="Source Sans Pro"/>
          <a:cs typeface="Source Sans Pr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Source Sans Pro"/>
          <a:ea typeface="Source Sans Pro"/>
          <a:cs typeface="Source Sans Pro"/>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Source Sans Pro"/>
          <a:ea typeface="Source Sans Pro"/>
          <a:cs typeface="Source Sans Pr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Source Sans Pro"/>
          <a:ea typeface="Source Sans Pro"/>
          <a:cs typeface="Source Sans Pro"/>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Source Sans Pro"/>
          <a:ea typeface="Source Sans Pro"/>
          <a:cs typeface="Source Sans Pro"/>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Source Sans Pro"/>
          <a:ea typeface="Source Sans Pro"/>
          <a:cs typeface="Source Sans Pro"/>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Source Sans Pro"/>
          <a:ea typeface="Source Sans Pro"/>
          <a:cs typeface="Source Sans Pro"/>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Source Sans Pro"/>
          <a:ea typeface="Source Sans Pro"/>
          <a:cs typeface="Source Sans Pro"/>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Source Sans Pro"/>
          <a:ea typeface="Source Sans Pro"/>
          <a:cs typeface="Source Sans Pro"/>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Source Sans Pro"/>
          <a:ea typeface="Source Sans Pro"/>
          <a:cs typeface="Source Sans Pro"/>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Source Sans Pro"/>
          <a:ea typeface="Source Sans Pro"/>
          <a:cs typeface="Source Sans Pro"/>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Source Sans Pro"/>
          <a:ea typeface="Source Sans Pro"/>
          <a:cs typeface="Source Sans Pro"/>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Source Sans Pro"/>
          <a:ea typeface="Source Sans Pro"/>
          <a:cs typeface="Source Sans Pro"/>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Source Sans Pro"/>
          <a:ea typeface="Source Sans Pro"/>
          <a:cs typeface="Source Sans Pro"/>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Source Sans Pro"/>
          <a:ea typeface="Source Sans Pro"/>
          <a:cs typeface="Source Sans Pro"/>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53" autoAdjust="0"/>
    <p:restoredTop sz="94022" autoAdjust="0"/>
  </p:normalViewPr>
  <p:slideViewPr>
    <p:cSldViewPr snapToGrid="0">
      <p:cViewPr>
        <p:scale>
          <a:sx n="125" d="100"/>
          <a:sy n="125" d="100"/>
        </p:scale>
        <p:origin x="-1080" y="-3846"/>
      </p:cViewPr>
      <p:guideLst>
        <p:guide orient="horz" pos="951"/>
        <p:guide pos="5897"/>
      </p:guideLst>
    </p:cSldViewPr>
  </p:slideViewPr>
  <p:notesTextViewPr>
    <p:cViewPr>
      <p:scale>
        <a:sx n="1" d="1"/>
        <a:sy n="1" d="1"/>
      </p:scale>
      <p:origin x="0" y="0"/>
    </p:cViewPr>
  </p:notesTextViewPr>
  <p:sorterViewPr>
    <p:cViewPr>
      <p:scale>
        <a:sx n="200" d="100"/>
        <a:sy n="200" d="100"/>
      </p:scale>
      <p:origin x="0" y="0"/>
    </p:cViewPr>
  </p:sorterViewPr>
  <p:notesViewPr>
    <p:cSldViewPr snapToGrid="0">
      <p:cViewPr varScale="1">
        <p:scale>
          <a:sx n="89" d="100"/>
          <a:sy n="89" d="100"/>
        </p:scale>
        <p:origin x="379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1A45B-F66E-48A2-89C5-3AD170776287}" type="datetimeFigureOut">
              <a:rPr lang="da-DK" smtClean="0"/>
              <a:t>14-02-2024</a:t>
            </a:fld>
            <a:endParaRPr lang="da-DK"/>
          </a:p>
        </p:txBody>
      </p:sp>
      <p:sp>
        <p:nvSpPr>
          <p:cNvPr id="4" name="Pladsholder til sidefod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47FDCC0-BD89-4589-8355-28D22473BEB3}" type="slidenum">
              <a:rPr lang="da-DK" smtClean="0"/>
              <a:t>‹#›</a:t>
            </a:fld>
            <a:endParaRPr lang="da-DK"/>
          </a:p>
        </p:txBody>
      </p:sp>
    </p:spTree>
    <p:extLst>
      <p:ext uri="{BB962C8B-B14F-4D97-AF65-F5344CB8AC3E}">
        <p14:creationId xmlns:p14="http://schemas.microsoft.com/office/powerpoint/2010/main" val="135807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Shape 125"/>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126" name="Shape 12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817923562"/>
      </p:ext>
    </p:extLst>
  </p:cSld>
  <p:clrMap bg1="lt1" tx1="dk1" bg2="lt2" tx2="dk2" accent1="accent1" accent2="accent2" accent3="accent3" accent4="accent4" accent5="accent5" accent6="accent6" hlink="hlink" folHlink="folHlink"/>
  <p:notesStyle>
    <a:lvl1pPr defTabSz="457200" latinLnBrk="0">
      <a:lnSpc>
        <a:spcPct val="125000"/>
      </a:lnSpc>
      <a:defRPr sz="2600">
        <a:latin typeface="Avenir Roman"/>
        <a:ea typeface="Avenir Roman"/>
        <a:cs typeface="Avenir Roman"/>
        <a:sym typeface="Avenir Roman"/>
      </a:defRPr>
    </a:lvl1pPr>
    <a:lvl2pPr indent="228600" defTabSz="457200" latinLnBrk="0">
      <a:lnSpc>
        <a:spcPct val="125000"/>
      </a:lnSpc>
      <a:defRPr sz="2600">
        <a:latin typeface="Avenir Roman"/>
        <a:ea typeface="Avenir Roman"/>
        <a:cs typeface="Avenir Roman"/>
        <a:sym typeface="Avenir Roman"/>
      </a:defRPr>
    </a:lvl2pPr>
    <a:lvl3pPr indent="457200" defTabSz="457200" latinLnBrk="0">
      <a:lnSpc>
        <a:spcPct val="125000"/>
      </a:lnSpc>
      <a:defRPr sz="2600">
        <a:latin typeface="Avenir Roman"/>
        <a:ea typeface="Avenir Roman"/>
        <a:cs typeface="Avenir Roman"/>
        <a:sym typeface="Avenir Roman"/>
      </a:defRPr>
    </a:lvl3pPr>
    <a:lvl4pPr indent="685800" defTabSz="457200" latinLnBrk="0">
      <a:lnSpc>
        <a:spcPct val="125000"/>
      </a:lnSpc>
      <a:defRPr sz="2600">
        <a:latin typeface="Avenir Roman"/>
        <a:ea typeface="Avenir Roman"/>
        <a:cs typeface="Avenir Roman"/>
        <a:sym typeface="Avenir Roman"/>
      </a:defRPr>
    </a:lvl4pPr>
    <a:lvl5pPr indent="914400" defTabSz="457200" latinLnBrk="0">
      <a:lnSpc>
        <a:spcPct val="125000"/>
      </a:lnSpc>
      <a:defRPr sz="2600">
        <a:latin typeface="Avenir Roman"/>
        <a:ea typeface="Avenir Roman"/>
        <a:cs typeface="Avenir Roman"/>
        <a:sym typeface="Avenir Roman"/>
      </a:defRPr>
    </a:lvl5pPr>
    <a:lvl6pPr indent="1143000" defTabSz="457200" latinLnBrk="0">
      <a:lnSpc>
        <a:spcPct val="125000"/>
      </a:lnSpc>
      <a:defRPr sz="2600">
        <a:latin typeface="Avenir Roman"/>
        <a:ea typeface="Avenir Roman"/>
        <a:cs typeface="Avenir Roman"/>
        <a:sym typeface="Avenir Roman"/>
      </a:defRPr>
    </a:lvl6pPr>
    <a:lvl7pPr indent="1371600" defTabSz="457200" latinLnBrk="0">
      <a:lnSpc>
        <a:spcPct val="125000"/>
      </a:lnSpc>
      <a:defRPr sz="2600">
        <a:latin typeface="Avenir Roman"/>
        <a:ea typeface="Avenir Roman"/>
        <a:cs typeface="Avenir Roman"/>
        <a:sym typeface="Avenir Roman"/>
      </a:defRPr>
    </a:lvl7pPr>
    <a:lvl8pPr indent="1600200" defTabSz="457200" latinLnBrk="0">
      <a:lnSpc>
        <a:spcPct val="125000"/>
      </a:lnSpc>
      <a:defRPr sz="2600">
        <a:latin typeface="Avenir Roman"/>
        <a:ea typeface="Avenir Roman"/>
        <a:cs typeface="Avenir Roman"/>
        <a:sym typeface="Avenir Roman"/>
      </a:defRPr>
    </a:lvl8pPr>
    <a:lvl9pPr indent="1828800" defTabSz="457200" latinLnBrk="0">
      <a:lnSpc>
        <a:spcPct val="125000"/>
      </a:lnSpc>
      <a:defRPr sz="2600">
        <a:latin typeface="Avenir Roman"/>
        <a:ea typeface="Avenir Roman"/>
        <a:cs typeface="Avenir Roman"/>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09675" y="685800"/>
            <a:ext cx="4438650" cy="3429000"/>
          </a:xfrm>
        </p:spPr>
      </p:sp>
      <p:sp>
        <p:nvSpPr>
          <p:cNvPr id="3" name="Pladsholder til noter 2"/>
          <p:cNvSpPr>
            <a:spLocks noGrp="1"/>
          </p:cNvSpPr>
          <p:nvPr>
            <p:ph type="body" idx="1"/>
          </p:nvPr>
        </p:nvSpPr>
        <p:spPr/>
        <p:txBody>
          <a:bodyPr/>
          <a:lstStyle/>
          <a:p>
            <a:endParaRPr lang="da-DK" dirty="0"/>
          </a:p>
        </p:txBody>
      </p:sp>
    </p:spTree>
    <p:extLst>
      <p:ext uri="{BB962C8B-B14F-4D97-AF65-F5344CB8AC3E}">
        <p14:creationId xmlns:p14="http://schemas.microsoft.com/office/powerpoint/2010/main" val="3787924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09675" y="685800"/>
            <a:ext cx="4438650" cy="3429000"/>
          </a:xfrm>
        </p:spPr>
      </p:sp>
      <p:sp>
        <p:nvSpPr>
          <p:cNvPr id="3" name="Pladsholder til noter 2"/>
          <p:cNvSpPr>
            <a:spLocks noGrp="1"/>
          </p:cNvSpPr>
          <p:nvPr>
            <p:ph type="body" idx="1"/>
          </p:nvPr>
        </p:nvSpPr>
        <p:spPr/>
        <p:txBody>
          <a:bodyPr/>
          <a:lstStyle/>
          <a:p>
            <a:endParaRPr lang="da-DK" dirty="0"/>
          </a:p>
        </p:txBody>
      </p:sp>
    </p:spTree>
    <p:extLst>
      <p:ext uri="{BB962C8B-B14F-4D97-AF65-F5344CB8AC3E}">
        <p14:creationId xmlns:p14="http://schemas.microsoft.com/office/powerpoint/2010/main" val="338885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364257" y="1918642"/>
            <a:ext cx="11241486" cy="3547071"/>
          </a:xfrm>
          <a:prstGeom prst="rect">
            <a:avLst/>
          </a:prstGeom>
        </p:spPr>
        <p:txBody>
          <a:bodyPr anchor="b"/>
          <a:lstStyle/>
          <a:p>
            <a:r>
              <a:t>Title Text</a:t>
            </a:r>
          </a:p>
        </p:txBody>
      </p:sp>
      <p:sp>
        <p:nvSpPr>
          <p:cNvPr id="12" name="Body Level One…"/>
          <p:cNvSpPr txBox="1">
            <a:spLocks noGrp="1"/>
          </p:cNvSpPr>
          <p:nvPr>
            <p:ph type="body" sz="quarter" idx="1"/>
          </p:nvPr>
        </p:nvSpPr>
        <p:spPr>
          <a:xfrm>
            <a:off x="1364257" y="5561210"/>
            <a:ext cx="11241486" cy="1214191"/>
          </a:xfrm>
          <a:prstGeom prst="rect">
            <a:avLst/>
          </a:prstGeom>
        </p:spPr>
        <p:txBody>
          <a:bodyPr anchor="t"/>
          <a:lstStyle>
            <a:lvl1pPr marL="0" indent="0">
              <a:buSzTx/>
              <a:buNone/>
              <a:defRPr sz="2500">
                <a:solidFill>
                  <a:srgbClr val="628DB5"/>
                </a:solidFill>
              </a:defRPr>
            </a:lvl1pPr>
            <a:lvl2pPr marL="0" indent="228600">
              <a:buSzTx/>
              <a:buNone/>
              <a:defRPr sz="2500">
                <a:solidFill>
                  <a:srgbClr val="628DB5"/>
                </a:solidFill>
              </a:defRPr>
            </a:lvl2pPr>
            <a:lvl3pPr marL="0" indent="457200">
              <a:buSzTx/>
              <a:buNone/>
              <a:defRPr sz="2500">
                <a:solidFill>
                  <a:srgbClr val="628DB5"/>
                </a:solidFill>
              </a:defRPr>
            </a:lvl3pPr>
            <a:lvl4pPr marL="0" indent="685800">
              <a:buSzTx/>
              <a:buNone/>
              <a:defRPr sz="2500">
                <a:solidFill>
                  <a:srgbClr val="628DB5"/>
                </a:solidFill>
              </a:defRPr>
            </a:lvl4pPr>
            <a:lvl5pPr marL="0" indent="914400">
              <a:buSzTx/>
              <a:buNone/>
              <a:defRPr sz="2500">
                <a:solidFill>
                  <a:srgbClr val="628DB5"/>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a:spLocks noGrp="1"/>
          </p:cNvSpPr>
          <p:nvPr>
            <p:ph type="body" sz="quarter" idx="13"/>
          </p:nvPr>
        </p:nvSpPr>
        <p:spPr>
          <a:xfrm>
            <a:off x="1364257" y="6993681"/>
            <a:ext cx="11241486" cy="508001"/>
          </a:xfrm>
          <a:prstGeom prst="rect">
            <a:avLst/>
          </a:prstGeom>
        </p:spPr>
        <p:txBody>
          <a:bodyPr anchor="t">
            <a:spAutoFit/>
          </a:bodyPr>
          <a:lstStyle>
            <a:lvl1pPr marL="0" indent="0" algn="r">
              <a:lnSpc>
                <a:spcPct val="90000"/>
              </a:lnSpc>
              <a:buSzTx/>
              <a:buNone/>
              <a:defRPr sz="900"/>
            </a:lvl1pPr>
          </a:lstStyle>
          <a:p>
            <a:r>
              <a:t>–Johnny Appleseed</a:t>
            </a:r>
          </a:p>
        </p:txBody>
      </p:sp>
      <p:sp>
        <p:nvSpPr>
          <p:cNvPr id="94" name="“Type a quote here.”"/>
          <p:cNvSpPr>
            <a:spLocks noGrp="1"/>
          </p:cNvSpPr>
          <p:nvPr>
            <p:ph type="body" sz="quarter" idx="14"/>
          </p:nvPr>
        </p:nvSpPr>
        <p:spPr>
          <a:xfrm>
            <a:off x="1364257" y="4742656"/>
            <a:ext cx="11241486" cy="736700"/>
          </a:xfrm>
          <a:prstGeom prst="rect">
            <a:avLst/>
          </a:prstGeom>
        </p:spPr>
        <p:txBody>
          <a:bodyPr>
            <a:spAutoFit/>
          </a:bodyPr>
          <a:lstStyle>
            <a:lvl1pPr marL="0" indent="0">
              <a:buSzTx/>
              <a:buNone/>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158750"/>
            <a:ext cx="13964218" cy="10477500"/>
          </a:xfrm>
          <a:prstGeom prst="rect">
            <a:avLst/>
          </a:prstGeom>
        </p:spPr>
        <p:txBody>
          <a:bodyPr lIns="91439" tIns="45719" rIns="91439" bIns="45719" anchor="t">
            <a:noAutofit/>
          </a:bodyPr>
          <a:lstStyle/>
          <a:p>
            <a:endParaRPr dirty="0"/>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725786" y="840878"/>
            <a:ext cx="10504786" cy="6357443"/>
          </a:xfrm>
          <a:prstGeom prst="rect">
            <a:avLst/>
          </a:prstGeom>
        </p:spPr>
        <p:txBody>
          <a:bodyPr lIns="91439" tIns="45719" rIns="91439" bIns="45719" anchor="t">
            <a:noAutofit/>
          </a:bodyPr>
          <a:lstStyle/>
          <a:p>
            <a:endParaRPr dirty="0"/>
          </a:p>
        </p:txBody>
      </p:sp>
      <p:sp>
        <p:nvSpPr>
          <p:cNvPr id="21" name="Title Text"/>
          <p:cNvSpPr txBox="1">
            <a:spLocks noGrp="1"/>
          </p:cNvSpPr>
          <p:nvPr>
            <p:ph type="title"/>
          </p:nvPr>
        </p:nvSpPr>
        <p:spPr>
          <a:xfrm>
            <a:off x="1364257" y="7375673"/>
            <a:ext cx="11241486" cy="1527970"/>
          </a:xfrm>
          <a:prstGeom prst="rect">
            <a:avLst/>
          </a:prstGeom>
        </p:spPr>
        <p:txBody>
          <a:bodyPr anchor="b"/>
          <a:lstStyle/>
          <a:p>
            <a:r>
              <a:t>Title Text</a:t>
            </a:r>
          </a:p>
        </p:txBody>
      </p:sp>
      <p:sp>
        <p:nvSpPr>
          <p:cNvPr id="22" name="Body Level One…"/>
          <p:cNvSpPr txBox="1">
            <a:spLocks noGrp="1"/>
          </p:cNvSpPr>
          <p:nvPr>
            <p:ph type="body" sz="quarter" idx="1"/>
          </p:nvPr>
        </p:nvSpPr>
        <p:spPr>
          <a:xfrm>
            <a:off x="1364257" y="8958212"/>
            <a:ext cx="11241486" cy="1214191"/>
          </a:xfrm>
          <a:prstGeom prst="rect">
            <a:avLst/>
          </a:prstGeom>
        </p:spPr>
        <p:txBody>
          <a:bodyPr anchor="t"/>
          <a:lstStyle>
            <a:lvl1pPr marL="0" indent="0">
              <a:buSzTx/>
              <a:buNone/>
              <a:defRPr sz="2500">
                <a:solidFill>
                  <a:srgbClr val="628DB5"/>
                </a:solidFill>
              </a:defRPr>
            </a:lvl1pPr>
            <a:lvl2pPr marL="0" indent="228600">
              <a:buSzTx/>
              <a:buNone/>
              <a:defRPr sz="2500">
                <a:solidFill>
                  <a:srgbClr val="628DB5"/>
                </a:solidFill>
              </a:defRPr>
            </a:lvl2pPr>
            <a:lvl3pPr marL="0" indent="457200">
              <a:buSzTx/>
              <a:buNone/>
              <a:defRPr sz="2500">
                <a:solidFill>
                  <a:srgbClr val="628DB5"/>
                </a:solidFill>
              </a:defRPr>
            </a:lvl3pPr>
            <a:lvl4pPr marL="0" indent="685800">
              <a:buSzTx/>
              <a:buNone/>
              <a:defRPr sz="2500">
                <a:solidFill>
                  <a:srgbClr val="628DB5"/>
                </a:solidFill>
              </a:defRPr>
            </a:lvl4pPr>
            <a:lvl5pPr marL="0" indent="914400">
              <a:buSzTx/>
              <a:buNone/>
              <a:defRPr sz="2500">
                <a:solidFill>
                  <a:srgbClr val="628DB5"/>
                </a:solidFill>
              </a:defRPr>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xfrm>
            <a:off x="6790156" y="10090546"/>
            <a:ext cx="376045" cy="388542"/>
          </a:xfrm>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364257" y="3623964"/>
            <a:ext cx="11241486" cy="3547072"/>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7216923" y="840878"/>
            <a:ext cx="5729884" cy="8840392"/>
          </a:xfrm>
          <a:prstGeom prst="rect">
            <a:avLst/>
          </a:prstGeom>
        </p:spPr>
        <p:txBody>
          <a:bodyPr lIns="91439" tIns="45719" rIns="91439" bIns="45719" anchor="t">
            <a:noAutofit/>
          </a:bodyPr>
          <a:lstStyle/>
          <a:p>
            <a:endParaRPr dirty="0"/>
          </a:p>
        </p:txBody>
      </p:sp>
      <p:sp>
        <p:nvSpPr>
          <p:cNvPr id="39" name="Title Text"/>
          <p:cNvSpPr txBox="1">
            <a:spLocks noGrp="1"/>
          </p:cNvSpPr>
          <p:nvPr>
            <p:ph type="title"/>
          </p:nvPr>
        </p:nvSpPr>
        <p:spPr>
          <a:xfrm>
            <a:off x="1023193" y="840878"/>
            <a:ext cx="5729884" cy="4283771"/>
          </a:xfrm>
          <a:prstGeom prst="rect">
            <a:avLst/>
          </a:prstGeom>
        </p:spPr>
        <p:txBody>
          <a:bodyPr anchor="b"/>
          <a:lstStyle>
            <a:lvl1pPr>
              <a:defRPr sz="3300">
                <a:latin typeface="Source Sans Pro Semibold"/>
                <a:ea typeface="Source Sans Pro Semibold"/>
                <a:cs typeface="Source Sans Pro Semibold"/>
                <a:sym typeface="Source Sans Pro Semibold"/>
              </a:defRPr>
            </a:lvl1pPr>
          </a:lstStyle>
          <a:p>
            <a:r>
              <a:t>Title Text</a:t>
            </a:r>
          </a:p>
        </p:txBody>
      </p:sp>
      <p:sp>
        <p:nvSpPr>
          <p:cNvPr id="40" name="Body Level One…"/>
          <p:cNvSpPr txBox="1">
            <a:spLocks noGrp="1"/>
          </p:cNvSpPr>
          <p:nvPr>
            <p:ph type="body" sz="quarter" idx="1"/>
          </p:nvPr>
        </p:nvSpPr>
        <p:spPr>
          <a:xfrm>
            <a:off x="1023193" y="5274716"/>
            <a:ext cx="5729884" cy="4406554"/>
          </a:xfrm>
          <a:prstGeom prst="rect">
            <a:avLst/>
          </a:prstGeom>
        </p:spPr>
        <p:txBody>
          <a:bodyPr anchor="t"/>
          <a:lstStyle>
            <a:lvl1pPr marL="0" indent="0">
              <a:buSzTx/>
              <a:buNone/>
              <a:defRPr sz="2500">
                <a:solidFill>
                  <a:srgbClr val="628DB5"/>
                </a:solidFill>
              </a:defRPr>
            </a:lvl1pPr>
            <a:lvl2pPr marL="0" indent="228600">
              <a:buSzTx/>
              <a:buNone/>
              <a:defRPr sz="2500">
                <a:solidFill>
                  <a:srgbClr val="628DB5"/>
                </a:solidFill>
              </a:defRPr>
            </a:lvl2pPr>
            <a:lvl3pPr marL="0" indent="457200">
              <a:buSzTx/>
              <a:buNone/>
              <a:defRPr sz="2500">
                <a:solidFill>
                  <a:srgbClr val="628DB5"/>
                </a:solidFill>
              </a:defRPr>
            </a:lvl3pPr>
            <a:lvl4pPr marL="0" indent="685800">
              <a:buSzTx/>
              <a:buNone/>
              <a:defRPr sz="2500">
                <a:solidFill>
                  <a:srgbClr val="628DB5"/>
                </a:solidFill>
              </a:defRPr>
            </a:lvl4pPr>
            <a:lvl5pPr marL="0" indent="914400">
              <a:buSzTx/>
              <a:buNone/>
              <a:defRPr sz="2500">
                <a:solidFill>
                  <a:srgbClr val="628DB5"/>
                </a:solidFill>
              </a:defRPr>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7216923" y="2955478"/>
            <a:ext cx="5729884" cy="6753077"/>
          </a:xfrm>
          <a:prstGeom prst="rect">
            <a:avLst/>
          </a:prstGeom>
        </p:spPr>
        <p:txBody>
          <a:bodyPr lIns="91439" tIns="45719" rIns="91439" bIns="45719" anchor="t">
            <a:noAutofit/>
          </a:bodyPr>
          <a:lstStyle/>
          <a:p>
            <a:endParaRPr dirty="0"/>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023193" y="2955478"/>
            <a:ext cx="5729884" cy="6753077"/>
          </a:xfrm>
          <a:prstGeom prst="rect">
            <a:avLst/>
          </a:prstGeom>
        </p:spPr>
        <p:txBody>
          <a:bodyPr/>
          <a:lstStyle>
            <a:lvl1pPr marL="146957" indent="-146957">
              <a:defRPr b="1"/>
            </a:lvl1pPr>
            <a:lvl2pPr marL="489857" indent="-146957">
              <a:defRPr b="1"/>
            </a:lvl2pPr>
            <a:lvl3pPr marL="832757" indent="-146957">
              <a:defRPr b="1"/>
            </a:lvl3pPr>
            <a:lvl4pPr marL="1175657" indent="-146957">
              <a:defRPr b="1"/>
            </a:lvl4pPr>
            <a:lvl5pPr marL="1518557" indent="-146957">
              <a:defRPr b="1"/>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023193" y="1523007"/>
            <a:ext cx="11923614" cy="774898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half" idx="13"/>
          </p:nvPr>
        </p:nvSpPr>
        <p:spPr>
          <a:xfrm>
            <a:off x="1023193" y="1113730"/>
            <a:ext cx="5729884" cy="8567540"/>
          </a:xfrm>
          <a:prstGeom prst="rect">
            <a:avLst/>
          </a:prstGeom>
        </p:spPr>
        <p:txBody>
          <a:bodyPr lIns="91439" tIns="45719" rIns="91439" bIns="45719" anchor="t">
            <a:noAutofit/>
          </a:bodyPr>
          <a:lstStyle/>
          <a:p>
            <a:endParaRPr dirty="0"/>
          </a:p>
        </p:txBody>
      </p:sp>
      <p:sp>
        <p:nvSpPr>
          <p:cNvPr id="84" name="Image"/>
          <p:cNvSpPr>
            <a:spLocks noGrp="1"/>
          </p:cNvSpPr>
          <p:nvPr>
            <p:ph type="pic" sz="quarter" idx="14"/>
          </p:nvPr>
        </p:nvSpPr>
        <p:spPr>
          <a:xfrm>
            <a:off x="7216923" y="5629423"/>
            <a:ext cx="5729884" cy="4051847"/>
          </a:xfrm>
          <a:prstGeom prst="rect">
            <a:avLst/>
          </a:prstGeom>
        </p:spPr>
        <p:txBody>
          <a:bodyPr lIns="91439" tIns="45719" rIns="91439" bIns="45719" anchor="t">
            <a:noAutofit/>
          </a:bodyPr>
          <a:lstStyle/>
          <a:p>
            <a:endParaRPr dirty="0"/>
          </a:p>
        </p:txBody>
      </p:sp>
      <p:sp>
        <p:nvSpPr>
          <p:cNvPr id="85" name="Image"/>
          <p:cNvSpPr>
            <a:spLocks noGrp="1"/>
          </p:cNvSpPr>
          <p:nvPr>
            <p:ph type="pic" sz="quarter" idx="15"/>
          </p:nvPr>
        </p:nvSpPr>
        <p:spPr>
          <a:xfrm>
            <a:off x="7223603" y="1113730"/>
            <a:ext cx="5729884" cy="4051847"/>
          </a:xfrm>
          <a:prstGeom prst="rect">
            <a:avLst/>
          </a:prstGeom>
        </p:spPr>
        <p:txBody>
          <a:bodyPr lIns="91439" tIns="45719" rIns="91439" bIns="45719" anchor="t">
            <a:noAutofit/>
          </a:bodyPr>
          <a:lstStyle/>
          <a:p>
            <a:endParaRPr dirty="0"/>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023193" y="636240"/>
            <a:ext cx="11923614" cy="2319239"/>
          </a:xfrm>
          <a:prstGeom prst="rect">
            <a:avLst/>
          </a:prstGeom>
          <a:ln w="12700">
            <a:miter lim="400000"/>
          </a:ln>
          <a:extLst>
            <a:ext uri="{C572A759-6A51-4108-AA02-DFA0A04FC94B}">
              <ma14:wrappingTextBoxFlag xmlns:ma14="http://schemas.microsoft.com/office/mac/drawingml/2011/main" xmlns="" val="1"/>
            </a:ext>
          </a:extLst>
        </p:spPr>
        <p:txBody>
          <a:bodyPr lIns="54570" tIns="54570" rIns="54570" bIns="54570" anchor="ctr">
            <a:normAutofit/>
          </a:bodyPr>
          <a:lstStyle/>
          <a:p>
            <a:r>
              <a:t>Title Text</a:t>
            </a:r>
          </a:p>
        </p:txBody>
      </p:sp>
      <p:sp>
        <p:nvSpPr>
          <p:cNvPr id="3" name="Body Level One…"/>
          <p:cNvSpPr txBox="1">
            <a:spLocks noGrp="1"/>
          </p:cNvSpPr>
          <p:nvPr>
            <p:ph type="body" idx="1"/>
          </p:nvPr>
        </p:nvSpPr>
        <p:spPr>
          <a:xfrm>
            <a:off x="1023193" y="2955478"/>
            <a:ext cx="11923614" cy="6753077"/>
          </a:xfrm>
          <a:prstGeom prst="rect">
            <a:avLst/>
          </a:prstGeom>
          <a:ln w="12700">
            <a:miter lim="400000"/>
          </a:ln>
          <a:extLst>
            <a:ext uri="{C572A759-6A51-4108-AA02-DFA0A04FC94B}">
              <ma14:wrappingTextBoxFlag xmlns:ma14="http://schemas.microsoft.com/office/mac/drawingml/2011/main" xmlns="" val="1"/>
            </a:ext>
          </a:extLst>
        </p:spPr>
        <p:txBody>
          <a:bodyPr lIns="54570" tIns="54570" rIns="54570" bIns="5457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790156" y="10097368"/>
            <a:ext cx="376045" cy="388541"/>
          </a:xfrm>
          <a:prstGeom prst="rect">
            <a:avLst/>
          </a:prstGeom>
          <a:ln w="12700">
            <a:miter lim="400000"/>
          </a:ln>
        </p:spPr>
        <p:txBody>
          <a:bodyPr wrap="none" lIns="54570" tIns="54570" rIns="54570" bIns="54570">
            <a:spAutoFit/>
          </a:bodyPr>
          <a:lstStyle>
            <a:lvl1pPr algn="ctr">
              <a:spcBef>
                <a:spcPts val="0"/>
              </a:spcBef>
              <a:defRPr sz="1800" b="0">
                <a:solidFill>
                  <a:srgbClr val="000000"/>
                </a:solidFill>
                <a:latin typeface="Helvetica Light"/>
                <a:ea typeface="Helvetica Light"/>
                <a:cs typeface="Helvetica Light"/>
                <a:sym typeface="Helvetica Light"/>
              </a:defRPr>
            </a:lvl1pPr>
          </a:lstStyle>
          <a:p>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1pPr>
      <a:lvl2pPr marL="0" marR="0" indent="2286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2pPr>
      <a:lvl3pPr marL="0" marR="0" indent="4572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3pPr>
      <a:lvl4pPr marL="0" marR="0" indent="6858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4pPr>
      <a:lvl5pPr marL="0" marR="0" indent="9144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5pPr>
      <a:lvl6pPr marL="0" marR="0" indent="11430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6pPr>
      <a:lvl7pPr marL="0" marR="0" indent="13716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7pPr>
      <a:lvl8pPr marL="0" marR="0" indent="16002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8pPr>
      <a:lvl9pPr marL="0" marR="0" indent="18288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9pPr>
    </p:titleStyle>
    <p:bodyStyle>
      <a:lvl1pPr marL="148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1pPr>
      <a:lvl2pPr marL="592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2pPr>
      <a:lvl3pPr marL="1037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3pPr>
      <a:lvl4pPr marL="1481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4pPr>
      <a:lvl5pPr marL="1926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5pPr>
      <a:lvl6pPr marL="2370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6pPr>
      <a:lvl7pPr marL="2815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7pPr>
      <a:lvl8pPr marL="3259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8pPr>
      <a:lvl9pPr marL="3704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hyperlink" Target="https://cran.r-project.org/web/packages/data.table/data.table.pdf" TargetMode="External"/><Relationship Id="rId5" Type="http://schemas.openxmlformats.org/officeDocument/2006/relationships/hyperlink" Target="https://github.com/Rdatatable/data.table/wiki/Getting-started" TargetMode="External"/><Relationship Id="rId4" Type="http://schemas.openxmlformats.org/officeDocument/2006/relationships/hyperlink" Target="mailto:maragdestefanis@gmail.co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s://cran.r-project.org/web/packages/data.table/data.table.pdf" TargetMode="External"/><Relationship Id="rId5" Type="http://schemas.openxmlformats.org/officeDocument/2006/relationships/hyperlink" Target="https://github.com/Rdatatable/data.table/wiki/Getting-started" TargetMode="External"/><Relationship Id="rId4" Type="http://schemas.openxmlformats.org/officeDocument/2006/relationships/hyperlink" Target="mailto:maragdestefanis@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6DA5DEF8-AA7C-8A4B-ACFE-A4A645305676}"/>
              </a:ext>
            </a:extLst>
          </p:cNvPr>
          <p:cNvPicPr>
            <a:picLocks noChangeAspect="1"/>
          </p:cNvPicPr>
          <p:nvPr/>
        </p:nvPicPr>
        <p:blipFill rotWithShape="1">
          <a:blip r:embed="rId3">
            <a:extLst>
              <a:ext uri="{28A0092B-C50C-407E-A947-70E740481C1C}">
                <a14:useLocalDpi xmlns:a14="http://schemas.microsoft.com/office/drawing/2010/main" val="0"/>
              </a:ext>
            </a:extLst>
          </a:blip>
          <a:srcRect r="529"/>
          <a:stretch/>
        </p:blipFill>
        <p:spPr>
          <a:xfrm>
            <a:off x="8392896" y="-95"/>
            <a:ext cx="5576400" cy="1992971"/>
          </a:xfrm>
          <a:prstGeom prst="rect">
            <a:avLst/>
          </a:prstGeom>
        </p:spPr>
      </p:pic>
      <p:sp>
        <p:nvSpPr>
          <p:cNvPr id="274" name="Line"/>
          <p:cNvSpPr/>
          <p:nvPr/>
        </p:nvSpPr>
        <p:spPr>
          <a:xfrm>
            <a:off x="241300" y="10337513"/>
            <a:ext cx="13434202" cy="1"/>
          </a:xfrm>
          <a:prstGeom prst="line">
            <a:avLst/>
          </a:prstGeom>
          <a:ln w="12700">
            <a:solidFill>
              <a:srgbClr val="949494"/>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276" name="Group"/>
          <p:cNvSpPr/>
          <p:nvPr/>
        </p:nvSpPr>
        <p:spPr>
          <a:xfrm>
            <a:off x="289898" y="1523999"/>
            <a:ext cx="4320000" cy="3121453"/>
          </a:xfrm>
          <a:prstGeom prst="rect">
            <a:avLst/>
          </a:prstGeom>
          <a:solidFill>
            <a:srgbClr val="F3F3F3"/>
          </a:solidFill>
          <a:ln w="12700">
            <a:miter lim="400000"/>
          </a:ln>
        </p:spPr>
        <p:txBody>
          <a:bodyPr lIns="54570" tIns="54570" rIns="54570" bIns="54570" anchor="ctr"/>
          <a:lstStyle/>
          <a:p>
            <a:pPr>
              <a:lnSpc>
                <a:spcPct val="80000"/>
              </a:lnSpc>
              <a:spcBef>
                <a:spcPts val="0"/>
              </a:spcBef>
              <a:defRPr sz="1000" b="0">
                <a:solidFill>
                  <a:srgbClr val="000000"/>
                </a:solidFill>
              </a:defRPr>
            </a:pPr>
            <a:endParaRPr dirty="0"/>
          </a:p>
        </p:txBody>
      </p:sp>
      <p:sp>
        <p:nvSpPr>
          <p:cNvPr id="295" name="Basics"/>
          <p:cNvSpPr txBox="1"/>
          <p:nvPr/>
        </p:nvSpPr>
        <p:spPr>
          <a:xfrm>
            <a:off x="420972" y="1619308"/>
            <a:ext cx="968214" cy="333425"/>
          </a:xfrm>
          <a:prstGeom prst="rect">
            <a:avLst/>
          </a:prstGeom>
          <a:ln w="12700">
            <a:miter lim="400000"/>
          </a:ln>
          <a:extLst>
            <a:ext uri="{C572A759-6A51-4108-AA02-DFA0A04FC94B}">
              <ma14:wrappingTextBoxFlag xmlns:ma14="http://schemas.microsoft.com/office/mac/drawingml/2011/main" xmlns="" val="1"/>
            </a:ext>
          </a:extLst>
        </p:spPr>
        <p:txBody>
          <a:bodyPr wrap="none" lIns="12700" tIns="12700" rIns="12700" bIns="12700" anchor="ctr">
            <a:spAutoFit/>
          </a:bodyPr>
          <a:lstStyle/>
          <a:p>
            <a:pPr lvl="1" indent="0">
              <a:lnSpc>
                <a:spcPct val="80000"/>
              </a:lnSpc>
              <a:spcBef>
                <a:spcPts val="0"/>
              </a:spcBef>
              <a:defRPr sz="2500" b="0">
                <a:solidFill>
                  <a:srgbClr val="628DB5"/>
                </a:solidFill>
              </a:defRPr>
            </a:pPr>
            <a:r>
              <a:rPr lang="da-DK" dirty="0">
                <a:solidFill>
                  <a:schemeClr val="tx1">
                    <a:lumMod val="50000"/>
                  </a:schemeClr>
                </a:solidFill>
              </a:rPr>
              <a:t>Basics</a:t>
            </a:r>
            <a:endParaRPr dirty="0">
              <a:solidFill>
                <a:schemeClr val="tx1">
                  <a:lumMod val="50000"/>
                </a:schemeClr>
              </a:solidFill>
            </a:endParaRPr>
          </a:p>
        </p:txBody>
      </p:sp>
      <p:sp>
        <p:nvSpPr>
          <p:cNvPr id="298" name="RStudio® is a trademark of RStudio, Inc.  •  CC BY SA Your Name •  your@email.com  •  844-448-1212 • your.website.com •  Learn more at webpage or vignette   •  package version  0.5.0 •  Updated: 2017-01"/>
          <p:cNvSpPr txBox="1"/>
          <p:nvPr/>
        </p:nvSpPr>
        <p:spPr>
          <a:xfrm>
            <a:off x="2353572" y="10347903"/>
            <a:ext cx="11322666" cy="234855"/>
          </a:xfrm>
          <a:prstGeom prst="rect">
            <a:avLst/>
          </a:prstGeom>
          <a:ln w="12700">
            <a:miter lim="400000"/>
          </a:ln>
          <a:extLst>
            <a:ext uri="{C572A759-6A51-4108-AA02-DFA0A04FC94B}">
              <ma14:wrappingTextBoxFlag xmlns:ma14="http://schemas.microsoft.com/office/mac/drawingml/2011/main" xmlns="" val="1"/>
            </a:ext>
          </a:extLst>
        </p:spPr>
        <p:txBody>
          <a:bodyPr lIns="54570" tIns="54570" rIns="54570" bIns="54570" anchor="ctr">
            <a:spAutoFit/>
          </a:bodyPr>
          <a:lstStyle/>
          <a:p>
            <a:pPr algn="r">
              <a:lnSpc>
                <a:spcPct val="90000"/>
              </a:lnSpc>
              <a:spcBef>
                <a:spcPts val="0"/>
              </a:spcBef>
              <a:defRPr sz="900" b="0">
                <a:solidFill>
                  <a:srgbClr val="000000"/>
                </a:solidFill>
              </a:defRPr>
            </a:pPr>
            <a:r>
              <a:rPr lang="en-US" dirty="0">
                <a:solidFill>
                  <a:srgbClr val="5B6167"/>
                </a:solidFill>
              </a:rPr>
              <a:t>Created by Erik Petrovsky  and Mara Destéfanis - </a:t>
            </a:r>
            <a:r>
              <a:rPr lang="en-US" dirty="0">
                <a:solidFill>
                  <a:srgbClr val="757878"/>
                </a:solidFill>
                <a:hlinkClick r:id="rId4">
                  <a:extLst>
                    <a:ext uri="{A12FA001-AC4F-418D-AE19-62706E023703}">
                      <ahyp:hlinkClr xmlns:ahyp="http://schemas.microsoft.com/office/drawing/2018/hyperlinkcolor" xmlns="" val="tx"/>
                    </a:ext>
                  </a:extLst>
                </a:hlinkClick>
              </a:rPr>
              <a:t>maragdestefanis@gmail.com </a:t>
            </a:r>
            <a:r>
              <a:rPr dirty="0">
                <a:solidFill>
                  <a:srgbClr val="5B6167"/>
                </a:solidFill>
              </a:rPr>
              <a:t>• Learn more</a:t>
            </a:r>
            <a:r>
              <a:rPr lang="da-DK" dirty="0">
                <a:solidFill>
                  <a:srgbClr val="5B6167"/>
                </a:solidFill>
              </a:rPr>
              <a:t> with the data.table</a:t>
            </a:r>
            <a:r>
              <a:rPr dirty="0">
                <a:solidFill>
                  <a:srgbClr val="5B6167"/>
                </a:solidFill>
              </a:rPr>
              <a:t> </a:t>
            </a:r>
            <a:r>
              <a:rPr lang="da-DK" dirty="0">
                <a:solidFill>
                  <a:srgbClr val="5B6167"/>
                </a:solidFill>
                <a:hlinkClick r:id="rId5">
                  <a:extLst>
                    <a:ext uri="{A12FA001-AC4F-418D-AE19-62706E023703}">
                      <ahyp:hlinkClr xmlns:ahyp="http://schemas.microsoft.com/office/drawing/2018/hyperlinkcolor" xmlns="" val="tx"/>
                    </a:ext>
                  </a:extLst>
                </a:hlinkClick>
              </a:rPr>
              <a:t>homepage</a:t>
            </a:r>
            <a:r>
              <a:rPr lang="da-DK" dirty="0">
                <a:solidFill>
                  <a:srgbClr val="5B6167"/>
                </a:solidFill>
              </a:rPr>
              <a:t> </a:t>
            </a:r>
            <a:r>
              <a:rPr dirty="0">
                <a:solidFill>
                  <a:srgbClr val="5B6167"/>
                </a:solidFill>
              </a:rPr>
              <a:t>or</a:t>
            </a:r>
            <a:r>
              <a:rPr lang="da-DK" dirty="0">
                <a:solidFill>
                  <a:srgbClr val="5B6167"/>
                </a:solidFill>
              </a:rPr>
              <a:t> </a:t>
            </a:r>
            <a:r>
              <a:rPr dirty="0">
                <a:solidFill>
                  <a:srgbClr val="5B6167"/>
                </a:solidFill>
                <a:hlinkClick r:id="rId6">
                  <a:extLst>
                    <a:ext uri="{A12FA001-AC4F-418D-AE19-62706E023703}">
                      <ahyp:hlinkClr xmlns:ahyp="http://schemas.microsoft.com/office/drawing/2018/hyperlinkcolor" xmlns="" val="tx"/>
                    </a:ext>
                  </a:extLst>
                </a:hlinkClick>
              </a:rPr>
              <a:t>vignette</a:t>
            </a:r>
            <a:r>
              <a:rPr dirty="0">
                <a:solidFill>
                  <a:srgbClr val="5B6167"/>
                </a:solidFill>
              </a:rPr>
              <a:t> • </a:t>
            </a:r>
            <a:r>
              <a:rPr lang="da-DK" dirty="0" err="1">
                <a:solidFill>
                  <a:srgbClr val="5B6167"/>
                </a:solidFill>
              </a:rPr>
              <a:t>data.table</a:t>
            </a:r>
            <a:r>
              <a:rPr dirty="0">
                <a:solidFill>
                  <a:srgbClr val="5B6167"/>
                </a:solidFill>
              </a:rPr>
              <a:t> version </a:t>
            </a:r>
            <a:r>
              <a:rPr lang="da-DK" dirty="0">
                <a:solidFill>
                  <a:srgbClr val="5B6167"/>
                </a:solidFill>
              </a:rPr>
              <a:t>1</a:t>
            </a:r>
            <a:r>
              <a:rPr dirty="0">
                <a:solidFill>
                  <a:srgbClr val="5B6167"/>
                </a:solidFill>
              </a:rPr>
              <a:t>.</a:t>
            </a:r>
            <a:r>
              <a:rPr lang="da-DK" dirty="0">
                <a:solidFill>
                  <a:srgbClr val="5B6167"/>
                </a:solidFill>
              </a:rPr>
              <a:t>15.0</a:t>
            </a:r>
            <a:r>
              <a:rPr dirty="0">
                <a:solidFill>
                  <a:srgbClr val="5B6167"/>
                </a:solidFill>
              </a:rPr>
              <a:t> • Updated: 20</a:t>
            </a:r>
            <a:r>
              <a:rPr lang="es-ES" dirty="0">
                <a:solidFill>
                  <a:srgbClr val="5B6167"/>
                </a:solidFill>
              </a:rPr>
              <a:t>24</a:t>
            </a:r>
            <a:r>
              <a:rPr dirty="0">
                <a:solidFill>
                  <a:srgbClr val="5B6167"/>
                </a:solidFill>
              </a:rPr>
              <a:t>-</a:t>
            </a:r>
            <a:r>
              <a:rPr lang="da-DK" dirty="0">
                <a:solidFill>
                  <a:srgbClr val="5B6167"/>
                </a:solidFill>
              </a:rPr>
              <a:t>01</a:t>
            </a:r>
            <a:endParaRPr dirty="0">
              <a:solidFill>
                <a:srgbClr val="5B6167"/>
              </a:solidFill>
            </a:endParaRPr>
          </a:p>
        </p:txBody>
      </p:sp>
      <p:sp>
        <p:nvSpPr>
          <p:cNvPr id="312" name="Three Column Layout: : CHEAT SHEET"/>
          <p:cNvSpPr txBox="1">
            <a:spLocks noGrp="1"/>
          </p:cNvSpPr>
          <p:nvPr>
            <p:ph type="title"/>
          </p:nvPr>
        </p:nvSpPr>
        <p:spPr>
          <a:xfrm>
            <a:off x="275721" y="552307"/>
            <a:ext cx="11293001" cy="612215"/>
          </a:xfrm>
          <a:prstGeom prst="rect">
            <a:avLst/>
          </a:prstGeom>
        </p:spPr>
        <p:txBody>
          <a:bodyPr lIns="0" tIns="0" rIns="0" bIns="0" anchor="t">
            <a:noAutofit/>
          </a:bodyPr>
          <a:lstStyle/>
          <a:p>
            <a:pPr lvl="1" indent="0" hangingPunct="0">
              <a:lnSpc>
                <a:spcPct val="90000"/>
              </a:lnSpc>
              <a:spcBef>
                <a:spcPts val="200"/>
              </a:spcBef>
            </a:pPr>
            <a:r>
              <a:rPr lang="da-DK" sz="4000" dirty="0">
                <a:latin typeface="+mj-lt"/>
              </a:rPr>
              <a:t>Data Transformation with data.table </a:t>
            </a:r>
            <a:r>
              <a:rPr sz="3600" b="1" dirty="0"/>
              <a:t>:</a:t>
            </a:r>
            <a:r>
              <a:rPr lang="da-DK" sz="3600" b="1" dirty="0"/>
              <a:t> </a:t>
            </a:r>
            <a:r>
              <a:rPr sz="3600" b="1" dirty="0"/>
              <a:t>: </a:t>
            </a:r>
            <a:r>
              <a:rPr sz="2800" b="1" dirty="0">
                <a:latin typeface="Source Sans Pro Semibold"/>
                <a:ea typeface="Source Sans Pro Semibold"/>
                <a:cs typeface="Source Sans Pro Semibold"/>
                <a:sym typeface="Source Sans Pro Semibold"/>
              </a:rPr>
              <a:t>CHEAT SHEET</a:t>
            </a:r>
            <a:r>
              <a:rPr sz="2800" b="1" dirty="0"/>
              <a:t> </a:t>
            </a:r>
          </a:p>
        </p:txBody>
      </p:sp>
      <p:sp>
        <p:nvSpPr>
          <p:cNvPr id="344" name="Line"/>
          <p:cNvSpPr/>
          <p:nvPr/>
        </p:nvSpPr>
        <p:spPr>
          <a:xfrm>
            <a:off x="4834526" y="1530349"/>
            <a:ext cx="4320000" cy="0"/>
          </a:xfrm>
          <a:prstGeom prst="line">
            <a:avLst/>
          </a:prstGeom>
          <a:ln w="12700">
            <a:solidFill>
              <a:schemeClr val="tx1">
                <a:lumMod val="60000"/>
                <a:lumOff val="40000"/>
              </a:schemeClr>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345" name="Line"/>
          <p:cNvSpPr/>
          <p:nvPr/>
        </p:nvSpPr>
        <p:spPr>
          <a:xfrm>
            <a:off x="9357554" y="6896034"/>
            <a:ext cx="4320000" cy="0"/>
          </a:xfrm>
          <a:prstGeom prst="line">
            <a:avLst/>
          </a:prstGeom>
          <a:ln w="12700">
            <a:solidFill>
              <a:schemeClr val="tx1">
                <a:lumMod val="60000"/>
                <a:lumOff val="40000"/>
              </a:schemeClr>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395" name="Logistics"/>
          <p:cNvSpPr txBox="1"/>
          <p:nvPr/>
        </p:nvSpPr>
        <p:spPr>
          <a:xfrm>
            <a:off x="4834526" y="1621986"/>
            <a:ext cx="3539430" cy="340029"/>
          </a:xfrm>
          <a:prstGeom prst="rect">
            <a:avLst/>
          </a:prstGeom>
          <a:ln w="12700">
            <a:miter lim="400000"/>
          </a:ln>
          <a:extLst>
            <a:ext uri="{C572A759-6A51-4108-AA02-DFA0A04FC94B}">
              <ma14:wrappingTextBoxFlag xmlns:ma14="http://schemas.microsoft.com/office/mac/drawingml/2011/main" xmlns="" val="1"/>
            </a:ext>
          </a:extLst>
        </p:spPr>
        <p:txBody>
          <a:bodyPr wrap="none" lIns="0" tIns="12700" rIns="12700" bIns="12700" anchor="ctr">
            <a:spAutoFit/>
          </a:bodyPr>
          <a:lstStyle/>
          <a:p>
            <a:pPr lvl="1" indent="0">
              <a:lnSpc>
                <a:spcPct val="80000"/>
              </a:lnSpc>
              <a:spcBef>
                <a:spcPts val="0"/>
              </a:spcBef>
              <a:defRPr sz="2500" b="0">
                <a:solidFill>
                  <a:srgbClr val="628DB5"/>
                </a:solidFill>
              </a:defRPr>
            </a:pPr>
            <a:r>
              <a:rPr lang="en-US" dirty="0">
                <a:solidFill>
                  <a:srgbClr val="393939"/>
                </a:solidFill>
              </a:rPr>
              <a:t>Manipulate columns with </a:t>
            </a:r>
            <a:r>
              <a:rPr lang="en-US" dirty="0">
                <a:solidFill>
                  <a:srgbClr val="196CA7"/>
                </a:solidFill>
              </a:rPr>
              <a:t>j</a:t>
            </a:r>
          </a:p>
        </p:txBody>
      </p:sp>
      <p:sp>
        <p:nvSpPr>
          <p:cNvPr id="396" name="Useful Elements"/>
          <p:cNvSpPr txBox="1"/>
          <p:nvPr/>
        </p:nvSpPr>
        <p:spPr>
          <a:xfrm>
            <a:off x="9357554" y="7005876"/>
            <a:ext cx="3858010" cy="340029"/>
          </a:xfrm>
          <a:prstGeom prst="rect">
            <a:avLst/>
          </a:prstGeom>
          <a:ln w="12700">
            <a:miter lim="400000"/>
          </a:ln>
          <a:extLst>
            <a:ext uri="{C572A759-6A51-4108-AA02-DFA0A04FC94B}">
              <ma14:wrappingTextBoxFlag xmlns:ma14="http://schemas.microsoft.com/office/mac/drawingml/2011/main" xmlns="" val="1"/>
            </a:ext>
          </a:extLst>
        </p:spPr>
        <p:txBody>
          <a:bodyPr wrap="square" lIns="0" tIns="12700" rIns="12700" bIns="12700" anchor="ctr">
            <a:spAutoFit/>
          </a:bodyPr>
          <a:lstStyle/>
          <a:p>
            <a:pPr lvl="1" indent="0">
              <a:lnSpc>
                <a:spcPct val="80000"/>
              </a:lnSpc>
              <a:spcBef>
                <a:spcPts val="0"/>
              </a:spcBef>
              <a:defRPr sz="2500" b="0">
                <a:solidFill>
                  <a:srgbClr val="628DB5"/>
                </a:solidFill>
              </a:defRPr>
            </a:pPr>
            <a:r>
              <a:rPr lang="en-US" dirty="0">
                <a:solidFill>
                  <a:srgbClr val="393939"/>
                </a:solidFill>
              </a:rPr>
              <a:t>Functions for data.tables</a:t>
            </a:r>
          </a:p>
        </p:txBody>
      </p:sp>
      <p:sp>
        <p:nvSpPr>
          <p:cNvPr id="141" name="Thank you for making a new cheatsheet for R! These cheatsheets have an important job:"/>
          <p:cNvSpPr txBox="1"/>
          <p:nvPr/>
        </p:nvSpPr>
        <p:spPr>
          <a:xfrm>
            <a:off x="444143" y="1990796"/>
            <a:ext cx="4032757" cy="257489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oAutofit/>
          </a:bodyPr>
          <a:lstStyle/>
          <a:p>
            <a:pPr lvl="1" indent="0">
              <a:lnSpc>
                <a:spcPct val="90000"/>
              </a:lnSpc>
            </a:pPr>
            <a:r>
              <a:rPr lang="en-US" b="0" dirty="0">
                <a:solidFill>
                  <a:srgbClr val="000000"/>
                </a:solidFill>
                <a:cs typeface="Arial" panose="020B0604020202020204" pitchFamily="34" charset="0"/>
              </a:rPr>
              <a:t>data.table is an extremely fast and memory efficient package for transforming data in R. It works by converting R’s native data frame objects into data.tables with new and enhanced functionality. The basics of working with data.tables are:</a:t>
            </a:r>
          </a:p>
          <a:p>
            <a:pPr lvl="1" indent="0">
              <a:lnSpc>
                <a:spcPct val="90000"/>
              </a:lnSpc>
              <a:defRPr b="0">
                <a:solidFill>
                  <a:srgbClr val="000000"/>
                </a:solidFill>
              </a:defRPr>
            </a:pPr>
            <a:endParaRPr lang="en-US" b="0" dirty="0">
              <a:solidFill>
                <a:srgbClr val="000000"/>
              </a:solidFill>
              <a:cs typeface="Arial" panose="020B0604020202020204" pitchFamily="34" charset="0"/>
            </a:endParaRPr>
          </a:p>
          <a:p>
            <a:pPr lvl="1" indent="0" algn="ctr">
              <a:lnSpc>
                <a:spcPct val="90000"/>
              </a:lnSpc>
            </a:pPr>
            <a:r>
              <a:rPr lang="en-US" sz="1600" dirty="0">
                <a:solidFill>
                  <a:srgbClr val="000000"/>
                </a:solidFill>
                <a:cs typeface="Arial" panose="020B0604020202020204" pitchFamily="34" charset="0"/>
              </a:rPr>
              <a:t>dt</a:t>
            </a:r>
            <a:r>
              <a:rPr lang="en-US" sz="1600" dirty="0">
                <a:cs typeface="Arial" panose="020B0604020202020204" pitchFamily="34" charset="0"/>
              </a:rPr>
              <a:t>[</a:t>
            </a:r>
            <a:r>
              <a:rPr lang="en-US" sz="1600" dirty="0">
                <a:solidFill>
                  <a:srgbClr val="119571"/>
                </a:solidFill>
                <a:cs typeface="Arial" panose="020B0604020202020204" pitchFamily="34" charset="0"/>
              </a:rPr>
              <a:t>i</a:t>
            </a:r>
            <a:r>
              <a:rPr lang="en-US" sz="1600" dirty="0">
                <a:cs typeface="Arial" panose="020B0604020202020204" pitchFamily="34" charset="0"/>
              </a:rPr>
              <a:t>, </a:t>
            </a:r>
            <a:r>
              <a:rPr lang="en-US" sz="1600" dirty="0">
                <a:solidFill>
                  <a:srgbClr val="0070C0"/>
                </a:solidFill>
                <a:cs typeface="Arial" panose="020B0604020202020204" pitchFamily="34" charset="0"/>
              </a:rPr>
              <a:t>j</a:t>
            </a:r>
            <a:r>
              <a:rPr lang="en-US" sz="1600" dirty="0">
                <a:cs typeface="Arial" panose="020B0604020202020204" pitchFamily="34" charset="0"/>
              </a:rPr>
              <a:t>, </a:t>
            </a:r>
            <a:r>
              <a:rPr lang="en-US" sz="1600" dirty="0">
                <a:solidFill>
                  <a:srgbClr val="B74919"/>
                </a:solidFill>
                <a:cs typeface="Arial" panose="020B0604020202020204" pitchFamily="34" charset="0"/>
              </a:rPr>
              <a:t>by</a:t>
            </a:r>
            <a:r>
              <a:rPr lang="en-US" sz="1600" dirty="0">
                <a:cs typeface="Arial" panose="020B0604020202020204" pitchFamily="34" charset="0"/>
              </a:rPr>
              <a:t>]</a:t>
            </a:r>
          </a:p>
          <a:p>
            <a:pPr algn="ctr">
              <a:lnSpc>
                <a:spcPct val="90000"/>
              </a:lnSpc>
              <a:spcBef>
                <a:spcPts val="0"/>
              </a:spcBef>
              <a:buClr>
                <a:schemeClr val="accent4">
                  <a:hueOff val="384618"/>
                  <a:satOff val="3869"/>
                  <a:lumOff val="5802"/>
                </a:schemeClr>
              </a:buClr>
              <a:defRPr b="0">
                <a:solidFill>
                  <a:srgbClr val="000000"/>
                </a:solidFill>
              </a:defRPr>
            </a:pPr>
            <a:endParaRPr lang="en-US" dirty="0">
              <a:cs typeface="Arial" panose="020B0604020202020204" pitchFamily="34" charset="0"/>
            </a:endParaRPr>
          </a:p>
          <a:p>
            <a:pPr lvl="1" indent="0" algn="ctr">
              <a:lnSpc>
                <a:spcPct val="90000"/>
              </a:lnSpc>
            </a:pPr>
            <a:r>
              <a:rPr lang="en-US" b="0" dirty="0">
                <a:solidFill>
                  <a:srgbClr val="000000"/>
                </a:solidFill>
                <a:cs typeface="Arial" panose="020B0604020202020204" pitchFamily="34" charset="0"/>
              </a:rPr>
              <a:t>Take data.table </a:t>
            </a:r>
            <a:r>
              <a:rPr lang="en-US" dirty="0">
                <a:solidFill>
                  <a:srgbClr val="000000"/>
                </a:solidFill>
                <a:cs typeface="Arial" panose="020B0604020202020204" pitchFamily="34" charset="0"/>
              </a:rPr>
              <a:t>dt</a:t>
            </a:r>
            <a:r>
              <a:rPr lang="en-US" b="0" dirty="0">
                <a:solidFill>
                  <a:srgbClr val="000000"/>
                </a:solidFill>
                <a:cs typeface="Arial" panose="020B0604020202020204" pitchFamily="34" charset="0"/>
              </a:rPr>
              <a:t>,</a:t>
            </a:r>
          </a:p>
          <a:p>
            <a:pPr lvl="1" indent="0" algn="ctr">
              <a:lnSpc>
                <a:spcPct val="90000"/>
              </a:lnSpc>
            </a:pPr>
            <a:r>
              <a:rPr lang="en-US" b="0" dirty="0">
                <a:solidFill>
                  <a:srgbClr val="000000"/>
                </a:solidFill>
                <a:cs typeface="Arial" panose="020B0604020202020204" pitchFamily="34" charset="0"/>
              </a:rPr>
              <a:t>subset rows using </a:t>
            </a:r>
            <a:r>
              <a:rPr lang="en-US" dirty="0">
                <a:solidFill>
                  <a:srgbClr val="119571"/>
                </a:solidFill>
                <a:cs typeface="Arial" panose="020B0604020202020204" pitchFamily="34" charset="0"/>
              </a:rPr>
              <a:t>i</a:t>
            </a:r>
            <a:r>
              <a:rPr lang="en-US" b="0" dirty="0">
                <a:solidFill>
                  <a:srgbClr val="000000"/>
                </a:solidFill>
                <a:cs typeface="Arial" panose="020B0604020202020204" pitchFamily="34" charset="0"/>
              </a:rPr>
              <a:t> </a:t>
            </a:r>
          </a:p>
          <a:p>
            <a:pPr lvl="1" indent="0" algn="ctr">
              <a:lnSpc>
                <a:spcPct val="90000"/>
              </a:lnSpc>
            </a:pPr>
            <a:r>
              <a:rPr lang="en-US" b="0" dirty="0">
                <a:solidFill>
                  <a:srgbClr val="000000"/>
                </a:solidFill>
                <a:cs typeface="Arial" panose="020B0604020202020204" pitchFamily="34" charset="0"/>
              </a:rPr>
              <a:t>and manipulate columns with </a:t>
            </a:r>
            <a:r>
              <a:rPr lang="en-US" dirty="0">
                <a:solidFill>
                  <a:srgbClr val="0070C0"/>
                </a:solidFill>
                <a:cs typeface="Arial" panose="020B0604020202020204" pitchFamily="34" charset="0"/>
              </a:rPr>
              <a:t>j</a:t>
            </a:r>
            <a:r>
              <a:rPr lang="en-US" b="0" dirty="0">
                <a:solidFill>
                  <a:srgbClr val="000000"/>
                </a:solidFill>
                <a:cs typeface="Arial" panose="020B0604020202020204" pitchFamily="34" charset="0"/>
              </a:rPr>
              <a:t>, </a:t>
            </a:r>
          </a:p>
          <a:p>
            <a:pPr lvl="1" indent="0" algn="ctr">
              <a:lnSpc>
                <a:spcPct val="90000"/>
              </a:lnSpc>
            </a:pPr>
            <a:r>
              <a:rPr lang="en-US" b="0" dirty="0">
                <a:solidFill>
                  <a:srgbClr val="000000"/>
                </a:solidFill>
                <a:cs typeface="Arial" panose="020B0604020202020204" pitchFamily="34" charset="0"/>
              </a:rPr>
              <a:t>grouped according to </a:t>
            </a:r>
            <a:r>
              <a:rPr lang="en-US" dirty="0">
                <a:solidFill>
                  <a:srgbClr val="B74919"/>
                </a:solidFill>
                <a:cs typeface="Arial" panose="020B0604020202020204" pitchFamily="34" charset="0"/>
              </a:rPr>
              <a:t>by</a:t>
            </a:r>
            <a:r>
              <a:rPr lang="en-US" b="0" dirty="0">
                <a:solidFill>
                  <a:srgbClr val="000000"/>
                </a:solidFill>
                <a:cs typeface="Arial" panose="020B0604020202020204" pitchFamily="34" charset="0"/>
              </a:rPr>
              <a:t>.</a:t>
            </a:r>
            <a:endParaRPr lang="da-DK" b="0" dirty="0">
              <a:solidFill>
                <a:srgbClr val="000000"/>
              </a:solidFill>
            </a:endParaRPr>
          </a:p>
          <a:p>
            <a:pPr algn="ctr">
              <a:lnSpc>
                <a:spcPct val="90000"/>
              </a:lnSpc>
              <a:spcBef>
                <a:spcPts val="0"/>
              </a:spcBef>
              <a:buClr>
                <a:schemeClr val="accent4">
                  <a:hueOff val="384618"/>
                  <a:satOff val="3869"/>
                  <a:lumOff val="5802"/>
                </a:schemeClr>
              </a:buClr>
              <a:defRPr b="0">
                <a:solidFill>
                  <a:srgbClr val="000000"/>
                </a:solidFill>
              </a:defRPr>
            </a:pPr>
            <a:endParaRPr lang="en-US" dirty="0">
              <a:cs typeface="Arial" panose="020B0604020202020204" pitchFamily="34" charset="0"/>
            </a:endParaRPr>
          </a:p>
          <a:p>
            <a:pPr lvl="1" indent="0">
              <a:lnSpc>
                <a:spcPct val="90000"/>
              </a:lnSpc>
            </a:pPr>
            <a:r>
              <a:rPr lang="en-US" b="0" dirty="0">
                <a:solidFill>
                  <a:srgbClr val="000000"/>
                </a:solidFill>
                <a:cs typeface="Arial" panose="020B0604020202020204" pitchFamily="34" charset="0"/>
              </a:rPr>
              <a:t>data.tables are also data frames – functions that work with data frames therefore also work with data.tables.</a:t>
            </a:r>
            <a:endParaRPr lang="da-DK" b="0" dirty="0">
              <a:solidFill>
                <a:srgbClr val="000000"/>
              </a:solidFill>
            </a:endParaRPr>
          </a:p>
          <a:p>
            <a:pPr>
              <a:spcBef>
                <a:spcPts val="0"/>
              </a:spcBef>
              <a:buClr>
                <a:schemeClr val="accent4">
                  <a:hueOff val="384618"/>
                  <a:satOff val="3869"/>
                  <a:lumOff val="5802"/>
                </a:schemeClr>
              </a:buClr>
              <a:defRPr b="0">
                <a:solidFill>
                  <a:srgbClr val="000000"/>
                </a:solidFill>
              </a:defRPr>
            </a:pPr>
            <a:endParaRPr lang="en-US" dirty="0">
              <a:cs typeface="Arial" panose="020B0604020202020204" pitchFamily="34" charset="0"/>
            </a:endParaRPr>
          </a:p>
        </p:txBody>
      </p:sp>
      <p:sp>
        <p:nvSpPr>
          <p:cNvPr id="143" name="Use headers, colors, and/or backgrounds to separate or group together sections."/>
          <p:cNvSpPr txBox="1"/>
          <p:nvPr/>
        </p:nvSpPr>
        <p:spPr>
          <a:xfrm>
            <a:off x="289898" y="5500494"/>
            <a:ext cx="4211596" cy="1005323"/>
          </a:xfrm>
          <a:prstGeom prst="rect">
            <a:avLst/>
          </a:prstGeom>
          <a:ln w="12700">
            <a:miter lim="400000"/>
          </a:ln>
          <a:extLst>
            <a:ext uri="{C572A759-6A51-4108-AA02-DFA0A04FC94B}">
              <ma14:wrappingTextBoxFlag xmlns:ma14="http://schemas.microsoft.com/office/mac/drawingml/2011/main" xmlns="" val="1"/>
            </a:ext>
          </a:extLst>
        </p:spPr>
        <p:txBody>
          <a:bodyPr wrap="square" lIns="0" tIns="54000" rIns="0" bIns="54570">
            <a:spAutoFit/>
          </a:bodyPr>
          <a:lstStyle/>
          <a:p>
            <a:pPr lvl="1" indent="0">
              <a:lnSpc>
                <a:spcPct val="90000"/>
              </a:lnSpc>
            </a:pPr>
            <a:r>
              <a:rPr lang="en-US" dirty="0">
                <a:solidFill>
                  <a:srgbClr val="000000"/>
                </a:solidFill>
              </a:rPr>
              <a:t>data.table(</a:t>
            </a:r>
            <a:r>
              <a:rPr lang="en-US" b="0" dirty="0">
                <a:solidFill>
                  <a:srgbClr val="000000"/>
                </a:solidFill>
              </a:rPr>
              <a:t>a = c(1, 2), b = c("a", "b")</a:t>
            </a:r>
            <a:r>
              <a:rPr lang="en-US" dirty="0">
                <a:solidFill>
                  <a:srgbClr val="000000"/>
                </a:solidFill>
              </a:rPr>
              <a:t>)</a:t>
            </a:r>
            <a:r>
              <a:rPr lang="en-US" b="0" dirty="0">
                <a:solidFill>
                  <a:srgbClr val="000000"/>
                </a:solidFill>
              </a:rPr>
              <a:t> – create a data.table from scratch. Analogous to data.frame()</a:t>
            </a:r>
            <a:r>
              <a:rPr lang="en-US" b="0" dirty="0">
                <a:solidFill>
                  <a:srgbClr val="000000"/>
                </a:solidFill>
                <a:cs typeface="Arial" panose="020B0604020202020204" pitchFamily="34" charset="0"/>
              </a:rPr>
              <a:t>.</a:t>
            </a:r>
            <a:endParaRPr lang="da-DK" dirty="0">
              <a:solidFill>
                <a:srgbClr val="000000"/>
              </a:solidFill>
            </a:endParaRPr>
          </a:p>
          <a:p>
            <a:pPr>
              <a:lnSpc>
                <a:spcPct val="90000"/>
              </a:lnSpc>
              <a:spcBef>
                <a:spcPts val="300"/>
              </a:spcBef>
              <a:buClr>
                <a:schemeClr val="accent4">
                  <a:hueOff val="384618"/>
                  <a:satOff val="3869"/>
                  <a:lumOff val="5802"/>
                </a:schemeClr>
              </a:buClr>
              <a:defRPr b="0">
                <a:solidFill>
                  <a:srgbClr val="000000"/>
                </a:solidFill>
                <a:latin typeface="+mn-lt"/>
                <a:ea typeface="+mn-ea"/>
                <a:cs typeface="+mn-cs"/>
                <a:sym typeface="Source Sans Pro Light"/>
              </a:defRPr>
            </a:pPr>
            <a:endParaRPr lang="en-US" b="0" dirty="0">
              <a:solidFill>
                <a:srgbClr val="000000"/>
              </a:solidFill>
            </a:endParaRPr>
          </a:p>
          <a:p>
            <a:pPr lvl="1" indent="0">
              <a:lnSpc>
                <a:spcPct val="90000"/>
              </a:lnSpc>
            </a:pPr>
            <a:r>
              <a:rPr lang="en-US" dirty="0">
                <a:solidFill>
                  <a:srgbClr val="000000"/>
                </a:solidFill>
              </a:rPr>
              <a:t>setDT(</a:t>
            </a:r>
            <a:r>
              <a:rPr lang="en-US" b="0" dirty="0">
                <a:solidFill>
                  <a:srgbClr val="000000"/>
                </a:solidFill>
              </a:rPr>
              <a:t>df</a:t>
            </a:r>
            <a:r>
              <a:rPr lang="en-US" dirty="0">
                <a:solidFill>
                  <a:srgbClr val="000000"/>
                </a:solidFill>
              </a:rPr>
              <a:t>)</a:t>
            </a:r>
            <a:r>
              <a:rPr lang="en-US" b="0" dirty="0">
                <a:solidFill>
                  <a:srgbClr val="000000"/>
                </a:solidFill>
              </a:rPr>
              <a:t>* or </a:t>
            </a:r>
            <a:r>
              <a:rPr lang="en-US" dirty="0">
                <a:solidFill>
                  <a:srgbClr val="000000"/>
                </a:solidFill>
              </a:rPr>
              <a:t>as.data.table(</a:t>
            </a:r>
            <a:r>
              <a:rPr lang="en-US" b="0" dirty="0">
                <a:solidFill>
                  <a:srgbClr val="000000"/>
                </a:solidFill>
              </a:rPr>
              <a:t>df</a:t>
            </a:r>
            <a:r>
              <a:rPr lang="en-US" dirty="0">
                <a:solidFill>
                  <a:srgbClr val="000000"/>
                </a:solidFill>
              </a:rPr>
              <a:t>)</a:t>
            </a:r>
            <a:r>
              <a:rPr lang="en-US" b="0" dirty="0">
                <a:solidFill>
                  <a:srgbClr val="000000"/>
                </a:solidFill>
              </a:rPr>
              <a:t> – convert a data frame or a list to a data.table.</a:t>
            </a:r>
          </a:p>
        </p:txBody>
      </p:sp>
      <p:sp>
        <p:nvSpPr>
          <p:cNvPr id="144" name="Layout Suggestions"/>
          <p:cNvSpPr txBox="1"/>
          <p:nvPr/>
        </p:nvSpPr>
        <p:spPr>
          <a:xfrm>
            <a:off x="289898" y="5086068"/>
            <a:ext cx="4110112" cy="340029"/>
          </a:xfrm>
          <a:prstGeom prst="rect">
            <a:avLst/>
          </a:prstGeom>
          <a:ln w="12700">
            <a:miter lim="400000"/>
          </a:ln>
          <a:extLst>
            <a:ext uri="{C572A759-6A51-4108-AA02-DFA0A04FC94B}">
              <ma14:wrappingTextBoxFlag xmlns:ma14="http://schemas.microsoft.com/office/mac/drawingml/2011/main" xmlns="" val="1"/>
            </a:ext>
          </a:extLst>
        </p:spPr>
        <p:txBody>
          <a:bodyPr wrap="square" lIns="0" tIns="12700" rIns="0" bIns="12700" anchor="ctr">
            <a:spAutoFit/>
          </a:bodyPr>
          <a:lstStyle/>
          <a:p>
            <a:pPr lvl="1" indent="0">
              <a:lnSpc>
                <a:spcPct val="80000"/>
              </a:lnSpc>
              <a:spcBef>
                <a:spcPts val="0"/>
              </a:spcBef>
              <a:defRPr sz="2500" b="0">
                <a:solidFill>
                  <a:srgbClr val="628DB5"/>
                </a:solidFill>
              </a:defRPr>
            </a:pPr>
            <a:r>
              <a:rPr lang="en-US" dirty="0">
                <a:solidFill>
                  <a:srgbClr val="393939"/>
                </a:solidFill>
              </a:rPr>
              <a:t>Create a data.table</a:t>
            </a:r>
          </a:p>
        </p:txBody>
      </p:sp>
      <p:sp>
        <p:nvSpPr>
          <p:cNvPr id="145" name="Line"/>
          <p:cNvSpPr/>
          <p:nvPr/>
        </p:nvSpPr>
        <p:spPr>
          <a:xfrm>
            <a:off x="289898" y="4983632"/>
            <a:ext cx="4320000" cy="1"/>
          </a:xfrm>
          <a:prstGeom prst="line">
            <a:avLst/>
          </a:prstGeom>
          <a:ln w="12700">
            <a:solidFill>
              <a:schemeClr val="tx1">
                <a:lumMod val="60000"/>
                <a:lumOff val="40000"/>
              </a:schemeClr>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146" name="Use headers, colors, and/or backgrounds to separate or group together sections."/>
          <p:cNvSpPr txBox="1"/>
          <p:nvPr/>
        </p:nvSpPr>
        <p:spPr>
          <a:xfrm>
            <a:off x="1647107" y="7355629"/>
            <a:ext cx="2962792" cy="149190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54570">
            <a:spAutoFit/>
          </a:bodyPr>
          <a:lstStyle/>
          <a:p>
            <a:pPr lvl="1" indent="0">
              <a:lnSpc>
                <a:spcPct val="90000"/>
              </a:lnSpc>
            </a:pPr>
            <a:r>
              <a:rPr lang="en-US" b="0" dirty="0">
                <a:solidFill>
                  <a:srgbClr val="000000"/>
                </a:solidFill>
              </a:rPr>
              <a:t>dt[</a:t>
            </a:r>
            <a:r>
              <a:rPr lang="en-US" dirty="0">
                <a:solidFill>
                  <a:srgbClr val="119571"/>
                </a:solidFill>
              </a:rPr>
              <a:t>1:2</a:t>
            </a:r>
            <a:r>
              <a:rPr lang="en-US" b="0" dirty="0">
                <a:solidFill>
                  <a:srgbClr val="000000"/>
                </a:solidFill>
              </a:rPr>
              <a:t>, ] – subset rows based on row numbers.</a:t>
            </a:r>
          </a:p>
          <a:p>
            <a:pPr>
              <a:lnSpc>
                <a:spcPct val="90000"/>
              </a:lnSpc>
              <a:spcBef>
                <a:spcPts val="300"/>
              </a:spcBef>
              <a:buClr>
                <a:schemeClr val="accent4">
                  <a:hueOff val="384618"/>
                  <a:satOff val="3869"/>
                  <a:lumOff val="5802"/>
                </a:schemeClr>
              </a:buClr>
              <a:defRPr b="0">
                <a:solidFill>
                  <a:srgbClr val="000000"/>
                </a:solidFill>
                <a:latin typeface="+mn-lt"/>
                <a:ea typeface="+mn-ea"/>
                <a:cs typeface="+mn-cs"/>
                <a:sym typeface="Source Sans Pro Light"/>
              </a:defRPr>
            </a:pPr>
            <a:endParaRPr lang="en-US" sz="1000" b="0" dirty="0">
              <a:solidFill>
                <a:srgbClr val="000000"/>
              </a:solidFill>
            </a:endParaRPr>
          </a:p>
          <a:p>
            <a:pPr>
              <a:lnSpc>
                <a:spcPct val="90000"/>
              </a:lnSpc>
              <a:spcBef>
                <a:spcPts val="300"/>
              </a:spcBef>
              <a:buClr>
                <a:schemeClr val="accent4">
                  <a:hueOff val="384618"/>
                  <a:satOff val="3869"/>
                  <a:lumOff val="5802"/>
                </a:schemeClr>
              </a:buClr>
              <a:defRPr b="0">
                <a:solidFill>
                  <a:srgbClr val="000000"/>
                </a:solidFill>
                <a:latin typeface="+mn-lt"/>
                <a:ea typeface="+mn-ea"/>
                <a:cs typeface="+mn-cs"/>
                <a:sym typeface="Source Sans Pro Light"/>
              </a:defRPr>
            </a:pPr>
            <a:endParaRPr lang="en-US" sz="1000" b="0" dirty="0">
              <a:solidFill>
                <a:srgbClr val="000000"/>
              </a:solidFill>
            </a:endParaRPr>
          </a:p>
          <a:p>
            <a:pPr>
              <a:lnSpc>
                <a:spcPct val="90000"/>
              </a:lnSpc>
              <a:spcBef>
                <a:spcPts val="300"/>
              </a:spcBef>
              <a:buClr>
                <a:schemeClr val="accent4">
                  <a:hueOff val="384618"/>
                  <a:satOff val="3869"/>
                  <a:lumOff val="5802"/>
                </a:schemeClr>
              </a:buClr>
              <a:defRPr b="0">
                <a:solidFill>
                  <a:srgbClr val="000000"/>
                </a:solidFill>
                <a:latin typeface="+mn-lt"/>
                <a:ea typeface="+mn-ea"/>
                <a:cs typeface="+mn-cs"/>
                <a:sym typeface="Source Sans Pro Light"/>
              </a:defRPr>
            </a:pPr>
            <a:endParaRPr lang="en-US" sz="1000" b="0" dirty="0">
              <a:solidFill>
                <a:srgbClr val="000000"/>
              </a:solidFill>
            </a:endParaRPr>
          </a:p>
          <a:p>
            <a:pPr>
              <a:lnSpc>
                <a:spcPct val="90000"/>
              </a:lnSpc>
              <a:spcBef>
                <a:spcPts val="300"/>
              </a:spcBef>
              <a:buClr>
                <a:schemeClr val="accent4">
                  <a:hueOff val="384618"/>
                  <a:satOff val="3869"/>
                  <a:lumOff val="5802"/>
                </a:schemeClr>
              </a:buClr>
              <a:defRPr b="0">
                <a:solidFill>
                  <a:srgbClr val="000000"/>
                </a:solidFill>
                <a:latin typeface="+mn-lt"/>
                <a:ea typeface="+mn-ea"/>
                <a:cs typeface="+mn-cs"/>
                <a:sym typeface="Source Sans Pro Light"/>
              </a:defRPr>
            </a:pPr>
            <a:endParaRPr lang="en-US" sz="1000" b="0" dirty="0">
              <a:solidFill>
                <a:srgbClr val="000000"/>
              </a:solidFill>
            </a:endParaRPr>
          </a:p>
          <a:p>
            <a:pPr lvl="1" indent="0">
              <a:lnSpc>
                <a:spcPct val="90000"/>
              </a:lnSpc>
            </a:pPr>
            <a:r>
              <a:rPr lang="en-US" b="0" dirty="0">
                <a:solidFill>
                  <a:srgbClr val="000000"/>
                </a:solidFill>
              </a:rPr>
              <a:t>dt[</a:t>
            </a:r>
            <a:r>
              <a:rPr lang="en-US" dirty="0">
                <a:solidFill>
                  <a:srgbClr val="119571"/>
                </a:solidFill>
              </a:rPr>
              <a:t>a &gt; 5</a:t>
            </a:r>
            <a:r>
              <a:rPr lang="en-US" b="0" dirty="0">
                <a:solidFill>
                  <a:srgbClr val="000000"/>
                </a:solidFill>
              </a:rPr>
              <a:t>, ] – subset rows based on values in one or more columns.</a:t>
            </a:r>
            <a:endParaRPr lang="da-DK" b="0" dirty="0">
              <a:solidFill>
                <a:srgbClr val="000000"/>
              </a:solidFill>
            </a:endParaRPr>
          </a:p>
          <a:p>
            <a:pPr>
              <a:lnSpc>
                <a:spcPct val="90000"/>
              </a:lnSpc>
              <a:spcBef>
                <a:spcPts val="300"/>
              </a:spcBef>
              <a:buClr>
                <a:schemeClr val="accent4">
                  <a:hueOff val="384618"/>
                  <a:satOff val="3869"/>
                  <a:lumOff val="5802"/>
                </a:schemeClr>
              </a:buClr>
              <a:defRPr b="0">
                <a:solidFill>
                  <a:srgbClr val="000000"/>
                </a:solidFill>
                <a:latin typeface="+mn-lt"/>
                <a:ea typeface="+mn-ea"/>
                <a:cs typeface="+mn-cs"/>
                <a:sym typeface="Source Sans Pro Light"/>
              </a:defRPr>
            </a:pPr>
            <a:endParaRPr lang="en-US" b="0" dirty="0">
              <a:solidFill>
                <a:srgbClr val="000000"/>
              </a:solidFill>
            </a:endParaRPr>
          </a:p>
        </p:txBody>
      </p:sp>
      <p:sp>
        <p:nvSpPr>
          <p:cNvPr id="147" name="Layout Suggestions"/>
          <p:cNvSpPr txBox="1"/>
          <p:nvPr/>
        </p:nvSpPr>
        <p:spPr>
          <a:xfrm>
            <a:off x="289898" y="6862381"/>
            <a:ext cx="3182342" cy="340029"/>
          </a:xfrm>
          <a:prstGeom prst="rect">
            <a:avLst/>
          </a:prstGeom>
          <a:ln w="12700">
            <a:miter lim="400000"/>
          </a:ln>
          <a:extLst>
            <a:ext uri="{C572A759-6A51-4108-AA02-DFA0A04FC94B}">
              <ma14:wrappingTextBoxFlag xmlns:ma14="http://schemas.microsoft.com/office/mac/drawingml/2011/main" xmlns="" val="1"/>
            </a:ext>
          </a:extLst>
        </p:spPr>
        <p:txBody>
          <a:bodyPr wrap="square" lIns="0" tIns="14400" rIns="0" bIns="12700" anchor="ctr">
            <a:spAutoFit/>
          </a:bodyPr>
          <a:lstStyle/>
          <a:p>
            <a:pPr lvl="1" indent="0">
              <a:lnSpc>
                <a:spcPct val="80000"/>
              </a:lnSpc>
              <a:spcBef>
                <a:spcPts val="0"/>
              </a:spcBef>
              <a:defRPr sz="2500" b="0">
                <a:solidFill>
                  <a:srgbClr val="628DB5"/>
                </a:solidFill>
              </a:defRPr>
            </a:pPr>
            <a:r>
              <a:rPr lang="en-US" dirty="0">
                <a:solidFill>
                  <a:srgbClr val="393939"/>
                </a:solidFill>
              </a:rPr>
              <a:t>Subset rows using </a:t>
            </a:r>
            <a:r>
              <a:rPr lang="en-US" dirty="0">
                <a:solidFill>
                  <a:srgbClr val="119571"/>
                </a:solidFill>
              </a:rPr>
              <a:t>i</a:t>
            </a:r>
          </a:p>
        </p:txBody>
      </p:sp>
      <p:sp>
        <p:nvSpPr>
          <p:cNvPr id="148" name="Line"/>
          <p:cNvSpPr/>
          <p:nvPr/>
        </p:nvSpPr>
        <p:spPr>
          <a:xfrm>
            <a:off x="289898" y="6761056"/>
            <a:ext cx="4320000" cy="0"/>
          </a:xfrm>
          <a:prstGeom prst="line">
            <a:avLst/>
          </a:prstGeom>
          <a:ln w="12700">
            <a:solidFill>
              <a:schemeClr val="tx1">
                <a:lumMod val="60000"/>
                <a:lumOff val="40000"/>
              </a:schemeClr>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149" name="CODE"/>
          <p:cNvSpPr txBox="1"/>
          <p:nvPr/>
        </p:nvSpPr>
        <p:spPr>
          <a:xfrm>
            <a:off x="289898" y="9207505"/>
            <a:ext cx="3423934" cy="210314"/>
          </a:xfrm>
          <a:prstGeom prst="rect">
            <a:avLst/>
          </a:prstGeom>
          <a:ln w="12700">
            <a:miter lim="400000"/>
          </a:ln>
          <a:extLst>
            <a:ext uri="{C572A759-6A51-4108-AA02-DFA0A04FC94B}">
              <ma14:wrappingTextBoxFlag xmlns:ma14="http://schemas.microsoft.com/office/mac/drawingml/2011/main" xmlns="" val="1"/>
            </a:ext>
          </a:extLst>
        </p:spPr>
        <p:txBody>
          <a:bodyPr wrap="square" lIns="0" tIns="12700" rIns="0" bIns="12700" anchor="ctr">
            <a:spAutoFit/>
          </a:bodyPr>
          <a:lstStyle/>
          <a:p>
            <a:pPr lvl="1" indent="0"/>
            <a:r>
              <a:rPr lang="en-US" dirty="0"/>
              <a:t>LOGICAL OPERATORS TO USE IN </a:t>
            </a:r>
            <a:r>
              <a:rPr lang="en-US" dirty="0">
                <a:solidFill>
                  <a:srgbClr val="119571"/>
                </a:solidFill>
              </a:rPr>
              <a:t>i</a:t>
            </a:r>
          </a:p>
        </p:txBody>
      </p:sp>
      <p:sp>
        <p:nvSpPr>
          <p:cNvPr id="150" name="Line"/>
          <p:cNvSpPr/>
          <p:nvPr/>
        </p:nvSpPr>
        <p:spPr>
          <a:xfrm>
            <a:off x="289898" y="9190451"/>
            <a:ext cx="4320000" cy="1"/>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151" name="Use headers, colors, and/or backgrounds to separate or group together sections."/>
          <p:cNvSpPr txBox="1"/>
          <p:nvPr/>
        </p:nvSpPr>
        <p:spPr>
          <a:xfrm>
            <a:off x="289898" y="9475631"/>
            <a:ext cx="4211596" cy="468253"/>
          </a:xfrm>
          <a:prstGeom prst="rect">
            <a:avLst/>
          </a:prstGeom>
          <a:ln w="12700">
            <a:miter lim="400000"/>
          </a:ln>
          <a:extLst>
            <a:ext uri="{C572A759-6A51-4108-AA02-DFA0A04FC94B}">
              <ma14:wrappingTextBoxFlag xmlns:ma14="http://schemas.microsoft.com/office/mac/drawingml/2011/main" xmlns="" val="1"/>
            </a:ext>
          </a:extLst>
        </p:spPr>
        <p:txBody>
          <a:bodyPr wrap="square" lIns="0" tIns="54570" rIns="0" bIns="54570">
            <a:spAutoFit/>
          </a:bodyPr>
          <a:lstStyle/>
          <a:p>
            <a:pPr lvl="1" indent="0">
              <a:lnSpc>
                <a:spcPct val="90000"/>
              </a:lnSpc>
            </a:pPr>
            <a:r>
              <a:rPr lang="en-US" b="0" dirty="0">
                <a:solidFill>
                  <a:srgbClr val="000000"/>
                </a:solidFill>
              </a:rPr>
              <a:t>&lt;	&lt;=	is.na()	%in%	|	</a:t>
            </a:r>
            <a:r>
              <a:rPr lang="en-US" dirty="0">
                <a:solidFill>
                  <a:srgbClr val="000000"/>
                </a:solidFill>
              </a:rPr>
              <a:t>%like%</a:t>
            </a:r>
          </a:p>
          <a:p>
            <a:pPr lvl="1" indent="0">
              <a:lnSpc>
                <a:spcPct val="90000"/>
              </a:lnSpc>
            </a:pPr>
            <a:r>
              <a:rPr lang="en-US" b="0" dirty="0">
                <a:solidFill>
                  <a:srgbClr val="000000"/>
                </a:solidFill>
              </a:rPr>
              <a:t>&gt;	&gt;=	!is.na()	!	&amp;	</a:t>
            </a:r>
            <a:r>
              <a:rPr lang="en-US" dirty="0">
                <a:solidFill>
                  <a:srgbClr val="000000"/>
                </a:solidFill>
              </a:rPr>
              <a:t>%between%</a:t>
            </a:r>
          </a:p>
        </p:txBody>
      </p:sp>
      <p:graphicFrame>
        <p:nvGraphicFramePr>
          <p:cNvPr id="153" name="Table"/>
          <p:cNvGraphicFramePr/>
          <p:nvPr>
            <p:extLst>
              <p:ext uri="{D42A27DB-BD31-4B8C-83A1-F6EECF244321}">
                <p14:modId xmlns:p14="http://schemas.microsoft.com/office/powerpoint/2010/main" val="2301038660"/>
              </p:ext>
            </p:extLst>
          </p:nvPr>
        </p:nvGraphicFramePr>
        <p:xfrm>
          <a:off x="979678" y="7348238"/>
          <a:ext cx="4644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bl>
          </a:graphicData>
        </a:graphic>
      </p:graphicFrame>
      <p:sp>
        <p:nvSpPr>
          <p:cNvPr id="154" name="Line"/>
          <p:cNvSpPr/>
          <p:nvPr/>
        </p:nvSpPr>
        <p:spPr>
          <a:xfrm flipV="1">
            <a:off x="796036" y="7504886"/>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55" name="Table"/>
          <p:cNvGraphicFramePr/>
          <p:nvPr>
            <p:extLst>
              <p:ext uri="{D42A27DB-BD31-4B8C-83A1-F6EECF244321}">
                <p14:modId xmlns:p14="http://schemas.microsoft.com/office/powerpoint/2010/main" val="3601920635"/>
              </p:ext>
            </p:extLst>
          </p:nvPr>
        </p:nvGraphicFramePr>
        <p:xfrm>
          <a:off x="289898" y="7351281"/>
          <a:ext cx="4644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524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524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524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r h="1524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3"/>
                  </a:ext>
                </a:extLst>
              </a:tr>
            </a:tbl>
          </a:graphicData>
        </a:graphic>
      </p:graphicFrame>
      <p:sp>
        <p:nvSpPr>
          <p:cNvPr id="160" name="Use headers, colors, and/or backgrounds to separate or group together sections."/>
          <p:cNvSpPr txBox="1"/>
          <p:nvPr/>
        </p:nvSpPr>
        <p:spPr>
          <a:xfrm>
            <a:off x="6057252" y="2502410"/>
            <a:ext cx="3063543" cy="3323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rPr>
              <a:t>dt[, </a:t>
            </a:r>
            <a:r>
              <a:rPr lang="en-US" dirty="0">
                <a:solidFill>
                  <a:srgbClr val="0070C0"/>
                </a:solidFill>
              </a:rPr>
              <a:t>c(2)</a:t>
            </a:r>
            <a:r>
              <a:rPr lang="en-US" b="0" dirty="0">
                <a:solidFill>
                  <a:srgbClr val="000000"/>
                </a:solidFill>
              </a:rPr>
              <a:t>] – extract columns by number. Prefix column numbers with “-” to drop.</a:t>
            </a:r>
          </a:p>
        </p:txBody>
      </p:sp>
      <p:graphicFrame>
        <p:nvGraphicFramePr>
          <p:cNvPr id="161" name="Table"/>
          <p:cNvGraphicFramePr/>
          <p:nvPr>
            <p:extLst>
              <p:ext uri="{D42A27DB-BD31-4B8C-83A1-F6EECF244321}">
                <p14:modId xmlns:p14="http://schemas.microsoft.com/office/powerpoint/2010/main" val="3840837557"/>
              </p:ext>
            </p:extLst>
          </p:nvPr>
        </p:nvGraphicFramePr>
        <p:xfrm>
          <a:off x="5525181" y="2500381"/>
          <a:ext cx="1548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3"/>
                  </a:ext>
                </a:extLst>
              </a:tr>
            </a:tbl>
          </a:graphicData>
        </a:graphic>
      </p:graphicFrame>
      <p:sp>
        <p:nvSpPr>
          <p:cNvPr id="162" name="Line"/>
          <p:cNvSpPr/>
          <p:nvPr/>
        </p:nvSpPr>
        <p:spPr>
          <a:xfrm>
            <a:off x="5344117" y="2652546"/>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63" name="Table"/>
          <p:cNvGraphicFramePr/>
          <p:nvPr>
            <p:extLst>
              <p:ext uri="{D42A27DB-BD31-4B8C-83A1-F6EECF244321}">
                <p14:modId xmlns:p14="http://schemas.microsoft.com/office/powerpoint/2010/main" val="336120589"/>
              </p:ext>
            </p:extLst>
          </p:nvPr>
        </p:nvGraphicFramePr>
        <p:xfrm>
          <a:off x="4834526" y="2500381"/>
          <a:ext cx="4644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3"/>
                  </a:ext>
                </a:extLst>
              </a:tr>
            </a:tbl>
          </a:graphicData>
        </a:graphic>
      </p:graphicFrame>
      <p:sp>
        <p:nvSpPr>
          <p:cNvPr id="164" name="Use headers, colors, and/or backgrounds to separate or group together sections."/>
          <p:cNvSpPr txBox="1"/>
          <p:nvPr/>
        </p:nvSpPr>
        <p:spPr>
          <a:xfrm>
            <a:off x="6057253" y="3350613"/>
            <a:ext cx="3063542" cy="1661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rPr>
              <a:t>dt[, </a:t>
            </a:r>
            <a:r>
              <a:rPr lang="en-US" dirty="0">
                <a:solidFill>
                  <a:srgbClr val="0070C0"/>
                </a:solidFill>
              </a:rPr>
              <a:t>.(b, c)</a:t>
            </a:r>
            <a:r>
              <a:rPr lang="en-US" b="0" dirty="0">
                <a:solidFill>
                  <a:srgbClr val="000000"/>
                </a:solidFill>
              </a:rPr>
              <a:t>] – extract columns by name</a:t>
            </a:r>
            <a:r>
              <a:rPr lang="en-US" b="0" dirty="0">
                <a:solidFill>
                  <a:srgbClr val="000000"/>
                </a:solidFill>
                <a:cs typeface="Arial" panose="020B0604020202020204" pitchFamily="34" charset="0"/>
              </a:rPr>
              <a:t>.</a:t>
            </a:r>
            <a:endParaRPr lang="en-US" b="0" dirty="0">
              <a:solidFill>
                <a:srgbClr val="000000"/>
              </a:solidFill>
            </a:endParaRPr>
          </a:p>
        </p:txBody>
      </p:sp>
      <p:graphicFrame>
        <p:nvGraphicFramePr>
          <p:cNvPr id="165" name="Table"/>
          <p:cNvGraphicFramePr/>
          <p:nvPr>
            <p:extLst>
              <p:ext uri="{D42A27DB-BD31-4B8C-83A1-F6EECF244321}">
                <p14:modId xmlns:p14="http://schemas.microsoft.com/office/powerpoint/2010/main" val="4127869966"/>
              </p:ext>
            </p:extLst>
          </p:nvPr>
        </p:nvGraphicFramePr>
        <p:xfrm>
          <a:off x="5525181" y="3349725"/>
          <a:ext cx="3096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c</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3"/>
                  </a:ext>
                </a:extLst>
              </a:tr>
            </a:tbl>
          </a:graphicData>
        </a:graphic>
      </p:graphicFrame>
      <p:sp>
        <p:nvSpPr>
          <p:cNvPr id="166" name="Line"/>
          <p:cNvSpPr/>
          <p:nvPr/>
        </p:nvSpPr>
        <p:spPr>
          <a:xfrm>
            <a:off x="5344117" y="3499862"/>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67" name="Table"/>
          <p:cNvGraphicFramePr/>
          <p:nvPr>
            <p:extLst>
              <p:ext uri="{D42A27DB-BD31-4B8C-83A1-F6EECF244321}">
                <p14:modId xmlns:p14="http://schemas.microsoft.com/office/powerpoint/2010/main" val="2704408127"/>
              </p:ext>
            </p:extLst>
          </p:nvPr>
        </p:nvGraphicFramePr>
        <p:xfrm>
          <a:off x="4834526" y="3349725"/>
          <a:ext cx="4644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524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c</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524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524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r h="1524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3"/>
                  </a:ext>
                </a:extLst>
              </a:tr>
            </a:tbl>
          </a:graphicData>
        </a:graphic>
      </p:graphicFrame>
      <p:graphicFrame>
        <p:nvGraphicFramePr>
          <p:cNvPr id="168" name="Table"/>
          <p:cNvGraphicFramePr/>
          <p:nvPr>
            <p:extLst>
              <p:ext uri="{D42A27DB-BD31-4B8C-83A1-F6EECF244321}">
                <p14:modId xmlns:p14="http://schemas.microsoft.com/office/powerpoint/2010/main" val="2821445932"/>
              </p:ext>
            </p:extLst>
          </p:nvPr>
        </p:nvGraphicFramePr>
        <p:xfrm>
          <a:off x="979679" y="8265394"/>
          <a:ext cx="464400" cy="3048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6</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bl>
          </a:graphicData>
        </a:graphic>
      </p:graphicFrame>
      <p:sp>
        <p:nvSpPr>
          <p:cNvPr id="169" name="Line"/>
          <p:cNvSpPr/>
          <p:nvPr/>
        </p:nvSpPr>
        <p:spPr>
          <a:xfrm>
            <a:off x="796036" y="8417793"/>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70" name="Table"/>
          <p:cNvGraphicFramePr/>
          <p:nvPr>
            <p:extLst>
              <p:ext uri="{D42A27DB-BD31-4B8C-83A1-F6EECF244321}">
                <p14:modId xmlns:p14="http://schemas.microsoft.com/office/powerpoint/2010/main" val="1631091416"/>
              </p:ext>
            </p:extLst>
          </p:nvPr>
        </p:nvGraphicFramePr>
        <p:xfrm>
          <a:off x="289898" y="8265394"/>
          <a:ext cx="4644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4387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4387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43870">
                <a:tc>
                  <a:txBody>
                    <a:bodyPr/>
                    <a:lstStyle/>
                    <a:p>
                      <a:pPr defTabSz="914400">
                        <a:defRPr sz="1000">
                          <a:latin typeface="Helvetica"/>
                          <a:ea typeface="Helvetica"/>
                          <a:cs typeface="Helvetica"/>
                          <a:sym typeface="Helvetica"/>
                        </a:defRPr>
                      </a:pPr>
                      <a:r>
                        <a:rPr lang="da-DK" dirty="0">
                          <a:solidFill>
                            <a:srgbClr val="212121"/>
                          </a:solidFill>
                        </a:rPr>
                        <a:t>6</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r h="143870">
                <a:tc>
                  <a:txBody>
                    <a:bodyPr/>
                    <a:lstStyle/>
                    <a:p>
                      <a:pPr defTabSz="914400">
                        <a:defRPr sz="1000">
                          <a:latin typeface="Helvetica"/>
                          <a:ea typeface="Helvetica"/>
                          <a:cs typeface="Helvetica"/>
                          <a:sym typeface="Helvetica"/>
                        </a:defRPr>
                      </a:pPr>
                      <a:r>
                        <a:rPr lang="da-DK" dirty="0">
                          <a:solidFill>
                            <a:srgbClr val="212121"/>
                          </a:solidFill>
                        </a:rPr>
                        <a:t>5</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3"/>
                  </a:ext>
                </a:extLst>
              </a:tr>
            </a:tbl>
          </a:graphicData>
        </a:graphic>
      </p:graphicFrame>
      <p:sp>
        <p:nvSpPr>
          <p:cNvPr id="2" name="Rektangel 1"/>
          <p:cNvSpPr/>
          <p:nvPr/>
        </p:nvSpPr>
        <p:spPr>
          <a:xfrm>
            <a:off x="4834526" y="2149442"/>
            <a:ext cx="706284" cy="276999"/>
          </a:xfrm>
          <a:prstGeom prst="rect">
            <a:avLst/>
          </a:prstGeom>
        </p:spPr>
        <p:txBody>
          <a:bodyPr wrap="none" lIns="0">
            <a:spAutoFit/>
          </a:bodyPr>
          <a:lstStyle/>
          <a:p>
            <a:pPr lvl="1" indent="0"/>
            <a:r>
              <a:rPr lang="da-DK" dirty="0"/>
              <a:t>EXTRACT</a:t>
            </a:r>
          </a:p>
        </p:txBody>
      </p:sp>
      <p:sp>
        <p:nvSpPr>
          <p:cNvPr id="172" name="Line"/>
          <p:cNvSpPr/>
          <p:nvPr/>
        </p:nvSpPr>
        <p:spPr>
          <a:xfrm flipV="1">
            <a:off x="4834526" y="2127269"/>
            <a:ext cx="4320000" cy="3147"/>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173" name="Use headers, colors, and/or backgrounds to separate or group together sections."/>
          <p:cNvSpPr txBox="1"/>
          <p:nvPr/>
        </p:nvSpPr>
        <p:spPr>
          <a:xfrm>
            <a:off x="5904365" y="4544336"/>
            <a:ext cx="3250160" cy="88229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latin typeface="Source Sans Pro" panose="020B0503030403020204" pitchFamily="34" charset="0"/>
                <a:ea typeface="Source Sans Pro" panose="020B0503030403020204" pitchFamily="34" charset="0"/>
              </a:rPr>
              <a:t>dt[, </a:t>
            </a:r>
            <a:r>
              <a:rPr lang="en-US" dirty="0">
                <a:solidFill>
                  <a:srgbClr val="0070C0"/>
                </a:solidFill>
                <a:latin typeface="Source Sans Pro" panose="020B0503030403020204" pitchFamily="34" charset="0"/>
                <a:ea typeface="Source Sans Pro" panose="020B0503030403020204" pitchFamily="34" charset="0"/>
              </a:rPr>
              <a:t>.(x = sum(a))</a:t>
            </a:r>
            <a:r>
              <a:rPr lang="en-US" b="0" dirty="0">
                <a:solidFill>
                  <a:srgbClr val="000000"/>
                </a:solidFill>
                <a:latin typeface="Source Sans Pro" panose="020B0503030403020204" pitchFamily="34" charset="0"/>
                <a:ea typeface="Source Sans Pro" panose="020B0503030403020204" pitchFamily="34" charset="0"/>
              </a:rPr>
              <a:t>] – create a data.table with new columns based on the summarized values of rows.</a:t>
            </a:r>
          </a:p>
          <a:p>
            <a:pPr lvl="1" indent="0">
              <a:lnSpc>
                <a:spcPct val="90000"/>
              </a:lnSpc>
            </a:pPr>
            <a:endParaRPr lang="en-US" b="0" dirty="0">
              <a:solidFill>
                <a:srgbClr val="000000"/>
              </a:solidFill>
              <a:latin typeface="Source Sans Pro" panose="020B0503030403020204" pitchFamily="34" charset="0"/>
              <a:ea typeface="Source Sans Pro" panose="020B0503030403020204" pitchFamily="34" charset="0"/>
            </a:endParaRPr>
          </a:p>
          <a:p>
            <a:pPr lvl="1" indent="0">
              <a:lnSpc>
                <a:spcPct val="90000"/>
              </a:lnSpc>
            </a:pPr>
            <a:r>
              <a:rPr lang="en-US" b="0" dirty="0">
                <a:solidFill>
                  <a:srgbClr val="000000"/>
                </a:solidFill>
                <a:latin typeface="Source Sans Pro" panose="020B0503030403020204" pitchFamily="34" charset="0"/>
                <a:ea typeface="Source Sans Pro" panose="020B0503030403020204" pitchFamily="34" charset="0"/>
              </a:rPr>
              <a:t>Summary functions like mean(), median(), min(), max(), etc. can be used to summarize rows.</a:t>
            </a:r>
          </a:p>
        </p:txBody>
      </p:sp>
      <p:sp>
        <p:nvSpPr>
          <p:cNvPr id="182" name="Line"/>
          <p:cNvSpPr/>
          <p:nvPr/>
        </p:nvSpPr>
        <p:spPr>
          <a:xfrm>
            <a:off x="4834526" y="4180809"/>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206" name="Use headers, colors, and/or backgrounds to separate or group together sections."/>
          <p:cNvSpPr txBox="1"/>
          <p:nvPr/>
        </p:nvSpPr>
        <p:spPr>
          <a:xfrm>
            <a:off x="9357554" y="3786541"/>
            <a:ext cx="4320000" cy="1632161"/>
          </a:xfrm>
          <a:prstGeom prst="rect">
            <a:avLst/>
          </a:prstGeom>
          <a:ln w="12700">
            <a:miter lim="400000"/>
          </a:ln>
          <a:extLst>
            <a:ext uri="{C572A759-6A51-4108-AA02-DFA0A04FC94B}">
              <ma14:wrappingTextBoxFlag xmlns:ma14="http://schemas.microsoft.com/office/mac/drawingml/2011/main" xmlns="" val="1"/>
            </a:ext>
          </a:extLst>
        </p:spPr>
        <p:txBody>
          <a:bodyPr wrap="square" lIns="0" tIns="54570" rIns="0" bIns="54570">
            <a:spAutoFit/>
          </a:bodyPr>
          <a:lstStyle/>
          <a:p>
            <a:pPr lvl="1" indent="0">
              <a:lnSpc>
                <a:spcPct val="90000"/>
              </a:lnSpc>
            </a:pPr>
            <a:r>
              <a:rPr lang="en-US" b="0" dirty="0">
                <a:solidFill>
                  <a:srgbClr val="000000"/>
                </a:solidFill>
              </a:rPr>
              <a:t>dt[, </a:t>
            </a:r>
            <a:r>
              <a:rPr lang="en-US" dirty="0">
                <a:solidFill>
                  <a:srgbClr val="0070C0"/>
                </a:solidFill>
              </a:rPr>
              <a:t>.(c = sum(b))</a:t>
            </a:r>
            <a:r>
              <a:rPr lang="en-US" dirty="0">
                <a:solidFill>
                  <a:srgbClr val="000000"/>
                </a:solidFill>
              </a:rPr>
              <a:t>, </a:t>
            </a:r>
            <a:r>
              <a:rPr lang="en-US" dirty="0">
                <a:solidFill>
                  <a:srgbClr val="B74919"/>
                </a:solidFill>
              </a:rPr>
              <a:t>by = a</a:t>
            </a:r>
            <a:r>
              <a:rPr lang="en-US" b="0" dirty="0">
                <a:solidFill>
                  <a:srgbClr val="000000"/>
                </a:solidFill>
              </a:rPr>
              <a:t>]</a:t>
            </a:r>
            <a:r>
              <a:rPr lang="en-US" b="0" dirty="0">
                <a:solidFill>
                  <a:srgbClr val="B74919"/>
                </a:solidFill>
              </a:rPr>
              <a:t> </a:t>
            </a:r>
            <a:r>
              <a:rPr lang="en-US" b="0" dirty="0">
                <a:solidFill>
                  <a:srgbClr val="000000"/>
                </a:solidFill>
              </a:rPr>
              <a:t>– summarize rows within groups</a:t>
            </a:r>
            <a:r>
              <a:rPr lang="da-DK" b="0" dirty="0">
                <a:solidFill>
                  <a:srgbClr val="000000"/>
                </a:solidFill>
                <a:cs typeface="Arial" panose="020B0604020202020204" pitchFamily="34" charset="0"/>
              </a:rPr>
              <a:t>.</a:t>
            </a:r>
            <a:endParaRPr lang="da-DK" b="0" dirty="0">
              <a:solidFill>
                <a:srgbClr val="000000"/>
              </a:solidFill>
            </a:endParaRPr>
          </a:p>
          <a:p>
            <a:pPr>
              <a:lnSpc>
                <a:spcPct val="90000"/>
              </a:lnSpc>
              <a:spcBef>
                <a:spcPts val="300"/>
              </a:spcBef>
              <a:buClr>
                <a:schemeClr val="accent4">
                  <a:hueOff val="384618"/>
                  <a:satOff val="3869"/>
                  <a:lumOff val="5802"/>
                </a:schemeClr>
              </a:buClr>
              <a:defRPr b="0">
                <a:solidFill>
                  <a:srgbClr val="000000"/>
                </a:solidFill>
                <a:latin typeface="+mn-lt"/>
                <a:ea typeface="+mn-ea"/>
                <a:cs typeface="+mn-cs"/>
                <a:sym typeface="Source Sans Pro Light"/>
              </a:defRPr>
            </a:pPr>
            <a:endParaRPr lang="en-US" b="0" dirty="0">
              <a:solidFill>
                <a:srgbClr val="000000"/>
              </a:solidFill>
            </a:endParaRPr>
          </a:p>
          <a:p>
            <a:pPr lvl="1" indent="0">
              <a:lnSpc>
                <a:spcPct val="90000"/>
              </a:lnSpc>
            </a:pPr>
            <a:r>
              <a:rPr lang="en-US" b="0" dirty="0">
                <a:solidFill>
                  <a:srgbClr val="000000"/>
                </a:solidFill>
                <a:sym typeface="Source Sans Pro Light"/>
              </a:rPr>
              <a:t>dt[,</a:t>
            </a:r>
            <a:r>
              <a:rPr lang="en-US" dirty="0">
                <a:solidFill>
                  <a:srgbClr val="206DA5"/>
                </a:solidFill>
                <a:sym typeface="Source Sans Pro Light"/>
              </a:rPr>
              <a:t> </a:t>
            </a:r>
            <a:r>
              <a:rPr lang="en-US" dirty="0">
                <a:solidFill>
                  <a:srgbClr val="0070C0"/>
                </a:solidFill>
                <a:sym typeface="Source Sans Pro Light"/>
              </a:rPr>
              <a:t>c := sum(b)</a:t>
            </a:r>
            <a:r>
              <a:rPr lang="en-US" dirty="0">
                <a:solidFill>
                  <a:srgbClr val="000000"/>
                </a:solidFill>
                <a:sym typeface="Source Sans Pro Light"/>
              </a:rPr>
              <a:t>, </a:t>
            </a:r>
            <a:r>
              <a:rPr lang="en-US" dirty="0">
                <a:solidFill>
                  <a:srgbClr val="B74919"/>
                </a:solidFill>
              </a:rPr>
              <a:t>by = a</a:t>
            </a:r>
            <a:r>
              <a:rPr lang="en-US" b="0" dirty="0">
                <a:solidFill>
                  <a:srgbClr val="000000"/>
                </a:solidFill>
                <a:sym typeface="Source Sans Pro Light"/>
              </a:rPr>
              <a:t>] – create a new column and compute rows within groups</a:t>
            </a:r>
            <a:r>
              <a:rPr lang="da-DK" b="0" dirty="0">
                <a:solidFill>
                  <a:srgbClr val="000000"/>
                </a:solidFill>
                <a:cs typeface="Arial" panose="020B0604020202020204" pitchFamily="34" charset="0"/>
              </a:rPr>
              <a:t>.</a:t>
            </a:r>
            <a:endParaRPr lang="da-DK" b="0" dirty="0">
              <a:solidFill>
                <a:srgbClr val="000000"/>
              </a:solidFill>
            </a:endParaRPr>
          </a:p>
          <a:p>
            <a:pPr>
              <a:lnSpc>
                <a:spcPct val="90000"/>
              </a:lnSpc>
              <a:spcBef>
                <a:spcPts val="300"/>
              </a:spcBef>
              <a:buClr>
                <a:schemeClr val="accent4">
                  <a:hueOff val="384618"/>
                  <a:satOff val="3869"/>
                  <a:lumOff val="5802"/>
                </a:schemeClr>
              </a:buClr>
              <a:defRPr b="0">
                <a:solidFill>
                  <a:srgbClr val="000000"/>
                </a:solidFill>
                <a:latin typeface="+mn-lt"/>
                <a:ea typeface="+mn-ea"/>
                <a:cs typeface="+mn-cs"/>
                <a:sym typeface="Source Sans Pro Light"/>
              </a:defRPr>
            </a:pPr>
            <a:endParaRPr lang="en-US" b="0" dirty="0">
              <a:solidFill>
                <a:srgbClr val="000000"/>
              </a:solidFill>
            </a:endParaRPr>
          </a:p>
          <a:p>
            <a:pPr lvl="1" indent="0">
              <a:lnSpc>
                <a:spcPct val="90000"/>
              </a:lnSpc>
            </a:pPr>
            <a:r>
              <a:rPr lang="en-US" b="0" dirty="0">
                <a:solidFill>
                  <a:srgbClr val="000000"/>
                </a:solidFill>
              </a:rPr>
              <a:t>dt[, </a:t>
            </a:r>
            <a:r>
              <a:rPr lang="en-US" dirty="0">
                <a:solidFill>
                  <a:srgbClr val="0070C0"/>
                </a:solidFill>
              </a:rPr>
              <a:t>.SD[1]</a:t>
            </a:r>
            <a:r>
              <a:rPr lang="en-US" dirty="0">
                <a:solidFill>
                  <a:srgbClr val="000000"/>
                </a:solidFill>
              </a:rPr>
              <a:t>, </a:t>
            </a:r>
            <a:r>
              <a:rPr lang="en-US" dirty="0">
                <a:solidFill>
                  <a:srgbClr val="B74919"/>
                </a:solidFill>
              </a:rPr>
              <a:t>by = a</a:t>
            </a:r>
            <a:r>
              <a:rPr lang="en-US" b="0" dirty="0">
                <a:solidFill>
                  <a:srgbClr val="000000"/>
                </a:solidFill>
              </a:rPr>
              <a:t>] – extract first row of groups.</a:t>
            </a:r>
            <a:endParaRPr lang="da-DK" b="0" dirty="0">
              <a:solidFill>
                <a:srgbClr val="000000"/>
              </a:solidFill>
            </a:endParaRPr>
          </a:p>
          <a:p>
            <a:pPr>
              <a:lnSpc>
                <a:spcPct val="90000"/>
              </a:lnSpc>
              <a:spcBef>
                <a:spcPts val="300"/>
              </a:spcBef>
              <a:buClr>
                <a:schemeClr val="accent4">
                  <a:hueOff val="384618"/>
                  <a:satOff val="3869"/>
                  <a:lumOff val="5802"/>
                </a:schemeClr>
              </a:buClr>
              <a:defRPr b="0">
                <a:solidFill>
                  <a:srgbClr val="000000"/>
                </a:solidFill>
                <a:latin typeface="+mn-lt"/>
                <a:ea typeface="+mn-ea"/>
                <a:cs typeface="+mn-cs"/>
                <a:sym typeface="Source Sans Pro Light"/>
              </a:defRPr>
            </a:pPr>
            <a:endParaRPr lang="en-US" b="0" dirty="0">
              <a:solidFill>
                <a:srgbClr val="000000"/>
              </a:solidFill>
            </a:endParaRPr>
          </a:p>
          <a:p>
            <a:pPr lvl="1" indent="0">
              <a:lnSpc>
                <a:spcPct val="90000"/>
              </a:lnSpc>
            </a:pPr>
            <a:r>
              <a:rPr lang="en-US" b="0" dirty="0">
                <a:solidFill>
                  <a:srgbClr val="000000"/>
                </a:solidFill>
                <a:sym typeface="Source Sans Pro Light"/>
              </a:rPr>
              <a:t>dt[, </a:t>
            </a:r>
            <a:r>
              <a:rPr lang="en-US" dirty="0">
                <a:solidFill>
                  <a:srgbClr val="0070C0"/>
                </a:solidFill>
                <a:sym typeface="Source Sans Pro Light"/>
              </a:rPr>
              <a:t>.SD[.N]</a:t>
            </a:r>
            <a:r>
              <a:rPr lang="en-US" dirty="0">
                <a:solidFill>
                  <a:srgbClr val="000000"/>
                </a:solidFill>
                <a:sym typeface="Source Sans Pro Light"/>
              </a:rPr>
              <a:t>, </a:t>
            </a:r>
            <a:r>
              <a:rPr lang="en-US" dirty="0">
                <a:solidFill>
                  <a:srgbClr val="B74919"/>
                </a:solidFill>
              </a:rPr>
              <a:t>by = a</a:t>
            </a:r>
            <a:r>
              <a:rPr lang="en-US" b="0" dirty="0">
                <a:solidFill>
                  <a:srgbClr val="000000"/>
                </a:solidFill>
                <a:sym typeface="Source Sans Pro Light"/>
              </a:rPr>
              <a:t>] – extract last row of groups.</a:t>
            </a:r>
            <a:endParaRPr lang="da-DK" b="0" dirty="0">
              <a:solidFill>
                <a:srgbClr val="000000"/>
              </a:solidFill>
            </a:endParaRPr>
          </a:p>
        </p:txBody>
      </p:sp>
      <p:sp>
        <p:nvSpPr>
          <p:cNvPr id="207" name="Rektangel 206"/>
          <p:cNvSpPr/>
          <p:nvPr/>
        </p:nvSpPr>
        <p:spPr>
          <a:xfrm>
            <a:off x="9357554" y="3479407"/>
            <a:ext cx="3202951" cy="276999"/>
          </a:xfrm>
          <a:prstGeom prst="rect">
            <a:avLst/>
          </a:prstGeom>
        </p:spPr>
        <p:txBody>
          <a:bodyPr wrap="square" lIns="0">
            <a:spAutoFit/>
          </a:bodyPr>
          <a:lstStyle/>
          <a:p>
            <a:pPr lvl="1" indent="0"/>
            <a:r>
              <a:rPr lang="da-DK" dirty="0"/>
              <a:t>COMMON GROUPED OPERATIONS</a:t>
            </a:r>
          </a:p>
        </p:txBody>
      </p:sp>
      <p:sp>
        <p:nvSpPr>
          <p:cNvPr id="208" name="Line"/>
          <p:cNvSpPr/>
          <p:nvPr/>
        </p:nvSpPr>
        <p:spPr>
          <a:xfrm flipV="1">
            <a:off x="9357554" y="3458104"/>
            <a:ext cx="43164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209" name="Rektangel 208"/>
          <p:cNvSpPr/>
          <p:nvPr/>
        </p:nvSpPr>
        <p:spPr>
          <a:xfrm>
            <a:off x="4834526" y="5700505"/>
            <a:ext cx="1552669" cy="276999"/>
          </a:xfrm>
          <a:prstGeom prst="rect">
            <a:avLst/>
          </a:prstGeom>
        </p:spPr>
        <p:txBody>
          <a:bodyPr wrap="none" lIns="0">
            <a:spAutoFit/>
          </a:bodyPr>
          <a:lstStyle/>
          <a:p>
            <a:pPr lvl="1" indent="0"/>
            <a:r>
              <a:rPr lang="da-DK" dirty="0"/>
              <a:t>COMPUTE COLUMNS*</a:t>
            </a:r>
          </a:p>
        </p:txBody>
      </p:sp>
      <p:sp>
        <p:nvSpPr>
          <p:cNvPr id="210" name="Line"/>
          <p:cNvSpPr/>
          <p:nvPr/>
        </p:nvSpPr>
        <p:spPr>
          <a:xfrm>
            <a:off x="4834526" y="5684790"/>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graphicFrame>
        <p:nvGraphicFramePr>
          <p:cNvPr id="220" name="Table"/>
          <p:cNvGraphicFramePr/>
          <p:nvPr>
            <p:extLst>
              <p:ext uri="{D42A27DB-BD31-4B8C-83A1-F6EECF244321}">
                <p14:modId xmlns:p14="http://schemas.microsoft.com/office/powerpoint/2010/main" val="4284701110"/>
              </p:ext>
            </p:extLst>
          </p:nvPr>
        </p:nvGraphicFramePr>
        <p:xfrm>
          <a:off x="5368489" y="6048309"/>
          <a:ext cx="4644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c</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bl>
          </a:graphicData>
        </a:graphic>
      </p:graphicFrame>
      <p:sp>
        <p:nvSpPr>
          <p:cNvPr id="221" name="Line"/>
          <p:cNvSpPr/>
          <p:nvPr/>
        </p:nvSpPr>
        <p:spPr>
          <a:xfrm>
            <a:off x="5189493" y="6198746"/>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222" name="Table"/>
          <p:cNvGraphicFramePr/>
          <p:nvPr>
            <p:extLst>
              <p:ext uri="{D42A27DB-BD31-4B8C-83A1-F6EECF244321}">
                <p14:modId xmlns:p14="http://schemas.microsoft.com/office/powerpoint/2010/main" val="449746630"/>
              </p:ext>
            </p:extLst>
          </p:nvPr>
        </p:nvGraphicFramePr>
        <p:xfrm>
          <a:off x="4834526" y="6048309"/>
          <a:ext cx="3096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bl>
          </a:graphicData>
        </a:graphic>
      </p:graphicFrame>
      <p:sp>
        <p:nvSpPr>
          <p:cNvPr id="223" name="Use headers, colors, and/or backgrounds to separate or group together sections."/>
          <p:cNvSpPr txBox="1"/>
          <p:nvPr/>
        </p:nvSpPr>
        <p:spPr>
          <a:xfrm>
            <a:off x="6212052" y="6048309"/>
            <a:ext cx="2930557" cy="3323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rPr>
              <a:t>dt[,</a:t>
            </a:r>
            <a:r>
              <a:rPr lang="en-US" dirty="0">
                <a:solidFill>
                  <a:srgbClr val="000000"/>
                </a:solidFill>
              </a:rPr>
              <a:t> </a:t>
            </a:r>
            <a:r>
              <a:rPr lang="en-US" dirty="0">
                <a:solidFill>
                  <a:srgbClr val="0070C0"/>
                </a:solidFill>
              </a:rPr>
              <a:t>c := 1 + 2</a:t>
            </a:r>
            <a:r>
              <a:rPr lang="en-US" b="0" dirty="0">
                <a:solidFill>
                  <a:srgbClr val="000000"/>
                </a:solidFill>
              </a:rPr>
              <a:t>] – compute a column based on an expression.</a:t>
            </a:r>
          </a:p>
        </p:txBody>
      </p:sp>
      <p:sp>
        <p:nvSpPr>
          <p:cNvPr id="224" name="Use headers, colors, and/or backgrounds to separate or group together sections."/>
          <p:cNvSpPr txBox="1"/>
          <p:nvPr/>
        </p:nvSpPr>
        <p:spPr>
          <a:xfrm>
            <a:off x="10752276" y="7886213"/>
            <a:ext cx="2968122" cy="49859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dirty="0">
                <a:solidFill>
                  <a:srgbClr val="000000"/>
                </a:solidFill>
                <a:cs typeface="Helvetica" panose="020B0604020202020204" pitchFamily="34" charset="0"/>
              </a:rPr>
              <a:t>setorder(</a:t>
            </a:r>
            <a:r>
              <a:rPr lang="en-US" b="0" dirty="0">
                <a:solidFill>
                  <a:srgbClr val="000000"/>
                </a:solidFill>
                <a:cs typeface="Helvetica" panose="020B0604020202020204" pitchFamily="34" charset="0"/>
              </a:rPr>
              <a:t>dt, a, </a:t>
            </a:r>
            <a:r>
              <a:rPr lang="en-US" dirty="0">
                <a:solidFill>
                  <a:srgbClr val="000000"/>
                </a:solidFill>
                <a:cs typeface="Helvetica" panose="020B0604020202020204" pitchFamily="34" charset="0"/>
              </a:rPr>
              <a:t>-</a:t>
            </a:r>
            <a:r>
              <a:rPr lang="en-US" b="0" dirty="0">
                <a:solidFill>
                  <a:srgbClr val="000000"/>
                </a:solidFill>
                <a:cs typeface="Helvetica" panose="020B0604020202020204" pitchFamily="34" charset="0"/>
              </a:rPr>
              <a:t>b</a:t>
            </a:r>
            <a:r>
              <a:rPr lang="en-US" dirty="0">
                <a:solidFill>
                  <a:srgbClr val="000000"/>
                </a:solidFill>
                <a:cs typeface="Helvetica" panose="020B0604020202020204" pitchFamily="34" charset="0"/>
              </a:rPr>
              <a:t>)</a:t>
            </a:r>
            <a:r>
              <a:rPr lang="en-US" b="0" dirty="0">
                <a:solidFill>
                  <a:srgbClr val="000000"/>
                </a:solidFill>
                <a:cs typeface="Helvetica" panose="020B0604020202020204" pitchFamily="34" charset="0"/>
              </a:rPr>
              <a:t> – reorder a data.table according to specified columns. Prefix column names with “</a:t>
            </a:r>
            <a:r>
              <a:rPr lang="en-US" dirty="0">
                <a:solidFill>
                  <a:srgbClr val="000000"/>
                </a:solidFill>
                <a:cs typeface="Helvetica" panose="020B0604020202020204" pitchFamily="34" charset="0"/>
              </a:rPr>
              <a:t>-</a:t>
            </a:r>
            <a:r>
              <a:rPr lang="en-US" b="0" dirty="0">
                <a:solidFill>
                  <a:srgbClr val="000000"/>
                </a:solidFill>
                <a:cs typeface="Helvetica" panose="020B0604020202020204" pitchFamily="34" charset="0"/>
              </a:rPr>
              <a:t>” for descending order.</a:t>
            </a:r>
          </a:p>
        </p:txBody>
      </p:sp>
      <p:graphicFrame>
        <p:nvGraphicFramePr>
          <p:cNvPr id="225" name="Table"/>
          <p:cNvGraphicFramePr/>
          <p:nvPr>
            <p:extLst>
              <p:ext uri="{D42A27DB-BD31-4B8C-83A1-F6EECF244321}">
                <p14:modId xmlns:p14="http://schemas.microsoft.com/office/powerpoint/2010/main" val="3584069129"/>
              </p:ext>
            </p:extLst>
          </p:nvPr>
        </p:nvGraphicFramePr>
        <p:xfrm>
          <a:off x="10054915" y="7890022"/>
          <a:ext cx="464400" cy="609600"/>
        </p:xfrm>
        <a:graphic>
          <a:graphicData uri="http://schemas.openxmlformats.org/drawingml/2006/table">
            <a:tbl>
              <a:tblPr firstRow="1">
                <a:solidFill>
                  <a:srgbClr val="BE8411"/>
                </a:solidFill>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3"/>
                  </a:ext>
                </a:extLst>
              </a:tr>
            </a:tbl>
          </a:graphicData>
        </a:graphic>
      </p:graphicFrame>
      <p:sp>
        <p:nvSpPr>
          <p:cNvPr id="226" name="Line"/>
          <p:cNvSpPr/>
          <p:nvPr/>
        </p:nvSpPr>
        <p:spPr>
          <a:xfrm>
            <a:off x="9869043" y="8039212"/>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227" name="Table"/>
          <p:cNvGraphicFramePr/>
          <p:nvPr>
            <p:extLst>
              <p:ext uri="{D42A27DB-BD31-4B8C-83A1-F6EECF244321}">
                <p14:modId xmlns:p14="http://schemas.microsoft.com/office/powerpoint/2010/main" val="1644299138"/>
              </p:ext>
            </p:extLst>
          </p:nvPr>
        </p:nvGraphicFramePr>
        <p:xfrm>
          <a:off x="9357554" y="7883762"/>
          <a:ext cx="4644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b="1" dirty="0"/>
                        <a:t>a</a:t>
                      </a:r>
                      <a:endParaRPr b="1"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3"/>
                  </a:ext>
                </a:extLst>
              </a:tr>
            </a:tbl>
          </a:graphicData>
        </a:graphic>
      </p:graphicFrame>
      <p:sp>
        <p:nvSpPr>
          <p:cNvPr id="228" name="Rektangel 227"/>
          <p:cNvSpPr/>
          <p:nvPr/>
        </p:nvSpPr>
        <p:spPr>
          <a:xfrm>
            <a:off x="9357554" y="7551138"/>
            <a:ext cx="749564" cy="276999"/>
          </a:xfrm>
          <a:prstGeom prst="rect">
            <a:avLst/>
          </a:prstGeom>
        </p:spPr>
        <p:txBody>
          <a:bodyPr wrap="none" lIns="0">
            <a:spAutoFit/>
          </a:bodyPr>
          <a:lstStyle/>
          <a:p>
            <a:pPr lvl="1" indent="0"/>
            <a:r>
              <a:rPr lang="da-DK" dirty="0"/>
              <a:t>REORDER</a:t>
            </a:r>
          </a:p>
        </p:txBody>
      </p:sp>
      <p:sp>
        <p:nvSpPr>
          <p:cNvPr id="229" name="Line"/>
          <p:cNvSpPr/>
          <p:nvPr/>
        </p:nvSpPr>
        <p:spPr>
          <a:xfrm flipV="1">
            <a:off x="9357554" y="7531929"/>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237" name="Line"/>
          <p:cNvSpPr/>
          <p:nvPr/>
        </p:nvSpPr>
        <p:spPr>
          <a:xfrm>
            <a:off x="5189493" y="6911914"/>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238" name="Table"/>
          <p:cNvGraphicFramePr/>
          <p:nvPr>
            <p:extLst>
              <p:ext uri="{D42A27DB-BD31-4B8C-83A1-F6EECF244321}">
                <p14:modId xmlns:p14="http://schemas.microsoft.com/office/powerpoint/2010/main" val="325753191"/>
              </p:ext>
            </p:extLst>
          </p:nvPr>
        </p:nvGraphicFramePr>
        <p:xfrm>
          <a:off x="4834526" y="6757370"/>
          <a:ext cx="3096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bl>
          </a:graphicData>
        </a:graphic>
      </p:graphicFrame>
      <p:sp>
        <p:nvSpPr>
          <p:cNvPr id="239" name="Use headers, colors, and/or backgrounds to separate or group together sections."/>
          <p:cNvSpPr txBox="1"/>
          <p:nvPr/>
        </p:nvSpPr>
        <p:spPr>
          <a:xfrm>
            <a:off x="6212052" y="6757370"/>
            <a:ext cx="2942473" cy="70326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rPr>
              <a:t>dt[</a:t>
            </a:r>
            <a:r>
              <a:rPr lang="en-US" dirty="0">
                <a:solidFill>
                  <a:srgbClr val="119571"/>
                </a:solidFill>
              </a:rPr>
              <a:t>a == 1</a:t>
            </a:r>
            <a:r>
              <a:rPr lang="en-US" dirty="0">
                <a:solidFill>
                  <a:srgbClr val="000000"/>
                </a:solidFill>
              </a:rPr>
              <a:t>, </a:t>
            </a:r>
            <a:r>
              <a:rPr lang="en-US" dirty="0">
                <a:solidFill>
                  <a:srgbClr val="0070C0"/>
                </a:solidFill>
              </a:rPr>
              <a:t>c := 1 + 2</a:t>
            </a:r>
            <a:r>
              <a:rPr lang="en-US" b="0" dirty="0">
                <a:solidFill>
                  <a:srgbClr val="000000"/>
                </a:solidFill>
              </a:rPr>
              <a:t>] – compute a column based on an expression but only for a subset of rows.</a:t>
            </a:r>
            <a:endParaRPr lang="en-US" dirty="0"/>
          </a:p>
          <a:p>
            <a:pPr>
              <a:lnSpc>
                <a:spcPct val="90000"/>
              </a:lnSpc>
              <a:spcBef>
                <a:spcPts val="300"/>
              </a:spcBef>
              <a:buClr>
                <a:schemeClr val="accent4">
                  <a:hueOff val="384618"/>
                  <a:satOff val="3869"/>
                  <a:lumOff val="5802"/>
                </a:schemeClr>
              </a:buClr>
              <a:defRPr b="0">
                <a:solidFill>
                  <a:srgbClr val="000000"/>
                </a:solidFill>
                <a:latin typeface="+mn-lt"/>
                <a:ea typeface="+mn-ea"/>
                <a:cs typeface="+mn-cs"/>
                <a:sym typeface="Source Sans Pro Light"/>
              </a:defRPr>
            </a:pPr>
            <a:endParaRPr lang="en-US" dirty="0"/>
          </a:p>
        </p:txBody>
      </p:sp>
      <p:graphicFrame>
        <p:nvGraphicFramePr>
          <p:cNvPr id="247" name="Table"/>
          <p:cNvGraphicFramePr/>
          <p:nvPr>
            <p:extLst>
              <p:ext uri="{D42A27DB-BD31-4B8C-83A1-F6EECF244321}">
                <p14:modId xmlns:p14="http://schemas.microsoft.com/office/powerpoint/2010/main" val="784391121"/>
              </p:ext>
            </p:extLst>
          </p:nvPr>
        </p:nvGraphicFramePr>
        <p:xfrm>
          <a:off x="5523865" y="4575756"/>
          <a:ext cx="154319" cy="304800"/>
        </p:xfrm>
        <a:graphic>
          <a:graphicData uri="http://schemas.openxmlformats.org/drawingml/2006/table">
            <a:tbl>
              <a:tblPr firstRow="1">
                <a:tableStyleId>{33BA23B1-9221-436E-865A-0063620EA4FD}</a:tableStyleId>
              </a:tblPr>
              <a:tblGrid>
                <a:gridCol w="154319">
                  <a:extLst>
                    <a:ext uri="{9D8B030D-6E8A-4147-A177-3AD203B41FA5}">
                      <a16:colId xmlns:a16="http://schemas.microsoft.com/office/drawing/2014/main" val="20000"/>
                    </a:ext>
                  </a:extLst>
                </a:gridCol>
              </a:tblGrid>
              <a:tr h="114300">
                <a:tc>
                  <a:txBody>
                    <a:bodyPr/>
                    <a:lstStyle/>
                    <a:p>
                      <a:pPr defTabSz="914400">
                        <a:defRPr sz="1000">
                          <a:latin typeface="Helvetica"/>
                          <a:ea typeface="Helvetica"/>
                          <a:cs typeface="Helvetica"/>
                          <a:sym typeface="Helvetica"/>
                        </a:defRPr>
                      </a:pPr>
                      <a:r>
                        <a:rPr lang="da-DK" dirty="0"/>
                        <a:t>x</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bl>
          </a:graphicData>
        </a:graphic>
      </p:graphicFrame>
      <p:sp>
        <p:nvSpPr>
          <p:cNvPr id="248" name="Line"/>
          <p:cNvSpPr/>
          <p:nvPr/>
        </p:nvSpPr>
        <p:spPr>
          <a:xfrm>
            <a:off x="5344117" y="4725185"/>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249" name="Table"/>
          <p:cNvGraphicFramePr/>
          <p:nvPr>
            <p:extLst>
              <p:ext uri="{D42A27DB-BD31-4B8C-83A1-F6EECF244321}">
                <p14:modId xmlns:p14="http://schemas.microsoft.com/office/powerpoint/2010/main" val="1985054015"/>
              </p:ext>
            </p:extLst>
          </p:nvPr>
        </p:nvGraphicFramePr>
        <p:xfrm>
          <a:off x="4834526" y="4574631"/>
          <a:ext cx="463158"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179">
                  <a:extLst>
                    <a:ext uri="{9D8B030D-6E8A-4147-A177-3AD203B41FA5}">
                      <a16:colId xmlns:a16="http://schemas.microsoft.com/office/drawing/2014/main" val="20001"/>
                    </a:ext>
                  </a:extLst>
                </a:gridCol>
                <a:gridCol w="154179">
                  <a:extLst>
                    <a:ext uri="{9D8B030D-6E8A-4147-A177-3AD203B41FA5}">
                      <a16:colId xmlns:a16="http://schemas.microsoft.com/office/drawing/2014/main" val="20002"/>
                    </a:ext>
                  </a:extLst>
                </a:gridCol>
              </a:tblGrid>
              <a:tr h="1524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524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524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r h="1524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3"/>
                  </a:ext>
                </a:extLst>
              </a:tr>
            </a:tbl>
          </a:graphicData>
        </a:graphic>
      </p:graphicFrame>
      <p:sp>
        <p:nvSpPr>
          <p:cNvPr id="253" name="Rektangel 252"/>
          <p:cNvSpPr/>
          <p:nvPr/>
        </p:nvSpPr>
        <p:spPr>
          <a:xfrm>
            <a:off x="4834526" y="4192366"/>
            <a:ext cx="911468" cy="276999"/>
          </a:xfrm>
          <a:prstGeom prst="rect">
            <a:avLst/>
          </a:prstGeom>
        </p:spPr>
        <p:txBody>
          <a:bodyPr wrap="none" lIns="0">
            <a:spAutoFit/>
          </a:bodyPr>
          <a:lstStyle/>
          <a:p>
            <a:pPr lvl="1" indent="0"/>
            <a:r>
              <a:rPr lang="da-DK" dirty="0"/>
              <a:t>SUMMARIZE</a:t>
            </a:r>
          </a:p>
        </p:txBody>
      </p:sp>
      <p:graphicFrame>
        <p:nvGraphicFramePr>
          <p:cNvPr id="236" name="Table"/>
          <p:cNvGraphicFramePr/>
          <p:nvPr>
            <p:extLst>
              <p:ext uri="{D42A27DB-BD31-4B8C-83A1-F6EECF244321}">
                <p14:modId xmlns:p14="http://schemas.microsoft.com/office/powerpoint/2010/main" val="2801020611"/>
              </p:ext>
            </p:extLst>
          </p:nvPr>
        </p:nvGraphicFramePr>
        <p:xfrm>
          <a:off x="5365193" y="6757370"/>
          <a:ext cx="5076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980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c</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NA</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bl>
          </a:graphicData>
        </a:graphic>
      </p:graphicFrame>
      <p:pic>
        <p:nvPicPr>
          <p:cNvPr id="84" name="Graphic 83">
            <a:extLst>
              <a:ext uri="{FF2B5EF4-FFF2-40B4-BE49-F238E27FC236}">
                <a16:creationId xmlns:a16="http://schemas.microsoft.com/office/drawing/2014/main" id="{43CC6773-1267-9A43-98DD-0FDDAB5749C8}"/>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12359509" y="294298"/>
            <a:ext cx="1316771" cy="1517805"/>
          </a:xfrm>
          <a:prstGeom prst="rect">
            <a:avLst/>
          </a:prstGeom>
        </p:spPr>
      </p:pic>
      <p:sp>
        <p:nvSpPr>
          <p:cNvPr id="92" name="Line">
            <a:extLst>
              <a:ext uri="{FF2B5EF4-FFF2-40B4-BE49-F238E27FC236}">
                <a16:creationId xmlns:a16="http://schemas.microsoft.com/office/drawing/2014/main" id="{D1B8FF3B-6C57-DF4D-B3E5-95B25814611A}"/>
              </a:ext>
            </a:extLst>
          </p:cNvPr>
          <p:cNvSpPr/>
          <p:nvPr/>
        </p:nvSpPr>
        <p:spPr>
          <a:xfrm flipV="1">
            <a:off x="9358627" y="1530349"/>
            <a:ext cx="3024000" cy="0"/>
          </a:xfrm>
          <a:prstGeom prst="line">
            <a:avLst/>
          </a:prstGeom>
          <a:ln w="12700">
            <a:solidFill>
              <a:schemeClr val="tx1">
                <a:lumMod val="60000"/>
                <a:lumOff val="40000"/>
              </a:schemeClr>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93" name="Layout Suggestions">
            <a:extLst>
              <a:ext uri="{FF2B5EF4-FFF2-40B4-BE49-F238E27FC236}">
                <a16:creationId xmlns:a16="http://schemas.microsoft.com/office/drawing/2014/main" id="{B31B9D0D-B029-3849-95ED-A6B0B6BAD9D8}"/>
              </a:ext>
            </a:extLst>
          </p:cNvPr>
          <p:cNvSpPr txBox="1"/>
          <p:nvPr/>
        </p:nvSpPr>
        <p:spPr>
          <a:xfrm>
            <a:off x="9358627" y="1620354"/>
            <a:ext cx="3840883" cy="340029"/>
          </a:xfrm>
          <a:prstGeom prst="rect">
            <a:avLst/>
          </a:prstGeom>
          <a:ln w="12700">
            <a:miter lim="400000"/>
          </a:ln>
          <a:extLst>
            <a:ext uri="{C572A759-6A51-4108-AA02-DFA0A04FC94B}">
              <ma14:wrappingTextBoxFlag xmlns:ma14="http://schemas.microsoft.com/office/mac/drawingml/2011/main" xmlns="" val="1"/>
            </a:ext>
          </a:extLst>
        </p:spPr>
        <p:txBody>
          <a:bodyPr wrap="square" lIns="0" tIns="12700" rIns="12700" bIns="12700" anchor="ctr">
            <a:spAutoFit/>
          </a:bodyPr>
          <a:lstStyle/>
          <a:p>
            <a:pPr lvl="1" indent="0">
              <a:lnSpc>
                <a:spcPct val="80000"/>
              </a:lnSpc>
              <a:spcBef>
                <a:spcPts val="0"/>
              </a:spcBef>
              <a:defRPr sz="2500" b="0">
                <a:solidFill>
                  <a:srgbClr val="628DB5"/>
                </a:solidFill>
              </a:defRPr>
            </a:pPr>
            <a:r>
              <a:rPr lang="en-US" dirty="0">
                <a:solidFill>
                  <a:schemeClr val="tx1">
                    <a:lumMod val="75000"/>
                  </a:schemeClr>
                </a:solidFill>
              </a:rPr>
              <a:t>Group according to </a:t>
            </a:r>
            <a:r>
              <a:rPr lang="en-US" dirty="0">
                <a:solidFill>
                  <a:srgbClr val="B74919"/>
                </a:solidFill>
              </a:rPr>
              <a:t>by</a:t>
            </a:r>
          </a:p>
        </p:txBody>
      </p:sp>
      <p:graphicFrame>
        <p:nvGraphicFramePr>
          <p:cNvPr id="94" name="Table">
            <a:extLst>
              <a:ext uri="{FF2B5EF4-FFF2-40B4-BE49-F238E27FC236}">
                <a16:creationId xmlns:a16="http://schemas.microsoft.com/office/drawing/2014/main" id="{79B945F6-A997-F048-867C-9D072ADC99E9}"/>
              </a:ext>
            </a:extLst>
          </p:cNvPr>
          <p:cNvGraphicFramePr/>
          <p:nvPr>
            <p:extLst>
              <p:ext uri="{D42A27DB-BD31-4B8C-83A1-F6EECF244321}">
                <p14:modId xmlns:p14="http://schemas.microsoft.com/office/powerpoint/2010/main" val="3210736610"/>
              </p:ext>
            </p:extLst>
          </p:nvPr>
        </p:nvGraphicFramePr>
        <p:xfrm>
          <a:off x="10065698" y="2121177"/>
          <a:ext cx="4644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extLst>
                  <a:ext uri="{0D108BD9-81ED-4DB2-BD59-A6C34878D82A}">
                    <a16:rowId xmlns:a16="http://schemas.microsoft.com/office/drawing/2014/main" val="10002"/>
                  </a:ext>
                </a:extLst>
              </a:tr>
            </a:tbl>
          </a:graphicData>
        </a:graphic>
      </p:graphicFrame>
      <p:sp>
        <p:nvSpPr>
          <p:cNvPr id="95" name="Line">
            <a:extLst>
              <a:ext uri="{FF2B5EF4-FFF2-40B4-BE49-F238E27FC236}">
                <a16:creationId xmlns:a16="http://schemas.microsoft.com/office/drawing/2014/main" id="{2DABAA71-5B01-564B-ADCF-5D1C5CF0E04A}"/>
              </a:ext>
            </a:extLst>
          </p:cNvPr>
          <p:cNvSpPr/>
          <p:nvPr/>
        </p:nvSpPr>
        <p:spPr>
          <a:xfrm>
            <a:off x="9879455" y="2272280"/>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96" name="Table">
            <a:extLst>
              <a:ext uri="{FF2B5EF4-FFF2-40B4-BE49-F238E27FC236}">
                <a16:creationId xmlns:a16="http://schemas.microsoft.com/office/drawing/2014/main" id="{9BF9812C-594F-2649-8AB7-B2CB5A718183}"/>
              </a:ext>
            </a:extLst>
          </p:cNvPr>
          <p:cNvGraphicFramePr/>
          <p:nvPr>
            <p:extLst>
              <p:ext uri="{D42A27DB-BD31-4B8C-83A1-F6EECF244321}">
                <p14:modId xmlns:p14="http://schemas.microsoft.com/office/powerpoint/2010/main" val="1259442418"/>
              </p:ext>
            </p:extLst>
          </p:nvPr>
        </p:nvGraphicFramePr>
        <p:xfrm>
          <a:off x="9358627" y="2122560"/>
          <a:ext cx="464400" cy="10668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75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75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75000"/>
                      </a:schemeClr>
                    </a:solidFill>
                  </a:tcPr>
                </a:tc>
                <a:extLst>
                  <a:ext uri="{0D108BD9-81ED-4DB2-BD59-A6C34878D82A}">
                    <a16:rowId xmlns:a16="http://schemas.microsoft.com/office/drawing/2014/main" val="10003"/>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75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75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75000"/>
                      </a:schemeClr>
                    </a:solidFill>
                  </a:tcPr>
                </a:tc>
                <a:extLst>
                  <a:ext uri="{0D108BD9-81ED-4DB2-BD59-A6C34878D82A}">
                    <a16:rowId xmlns:a16="http://schemas.microsoft.com/office/drawing/2014/main" val="10004"/>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5"/>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6"/>
                  </a:ext>
                </a:extLst>
              </a:tr>
            </a:tbl>
          </a:graphicData>
        </a:graphic>
      </p:graphicFrame>
      <p:graphicFrame>
        <p:nvGraphicFramePr>
          <p:cNvPr id="97" name="Tabel 3">
            <a:extLst>
              <a:ext uri="{FF2B5EF4-FFF2-40B4-BE49-F238E27FC236}">
                <a16:creationId xmlns:a16="http://schemas.microsoft.com/office/drawing/2014/main" id="{443F8848-7FD4-6848-A08D-A03EE8956F06}"/>
              </a:ext>
            </a:extLst>
          </p:cNvPr>
          <p:cNvGraphicFramePr>
            <a:graphicFrameLocks noGrp="1"/>
          </p:cNvGraphicFramePr>
          <p:nvPr>
            <p:extLst>
              <p:ext uri="{D42A27DB-BD31-4B8C-83A1-F6EECF244321}">
                <p14:modId xmlns:p14="http://schemas.microsoft.com/office/powerpoint/2010/main" val="1707246212"/>
              </p:ext>
            </p:extLst>
          </p:nvPr>
        </p:nvGraphicFramePr>
        <p:xfrm>
          <a:off x="9950469" y="2600049"/>
          <a:ext cx="464400" cy="3048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EEB64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EEB64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EEB648"/>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EEB64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EEB64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EEB648"/>
                    </a:solidFill>
                  </a:tcPr>
                </a:tc>
                <a:extLst>
                  <a:ext uri="{0D108BD9-81ED-4DB2-BD59-A6C34878D82A}">
                    <a16:rowId xmlns:a16="http://schemas.microsoft.com/office/drawing/2014/main" val="10001"/>
                  </a:ext>
                </a:extLst>
              </a:tr>
            </a:tbl>
          </a:graphicData>
        </a:graphic>
      </p:graphicFrame>
      <p:graphicFrame>
        <p:nvGraphicFramePr>
          <p:cNvPr id="98" name="Tabel 4">
            <a:extLst>
              <a:ext uri="{FF2B5EF4-FFF2-40B4-BE49-F238E27FC236}">
                <a16:creationId xmlns:a16="http://schemas.microsoft.com/office/drawing/2014/main" id="{B1606D4E-6C79-CA4E-8B89-B6BEB98D4D8D}"/>
              </a:ext>
            </a:extLst>
          </p:cNvPr>
          <p:cNvGraphicFramePr>
            <a:graphicFrameLocks noGrp="1"/>
          </p:cNvGraphicFramePr>
          <p:nvPr>
            <p:extLst>
              <p:ext uri="{D42A27DB-BD31-4B8C-83A1-F6EECF244321}">
                <p14:modId xmlns:p14="http://schemas.microsoft.com/office/powerpoint/2010/main" val="393275537"/>
              </p:ext>
            </p:extLst>
          </p:nvPr>
        </p:nvGraphicFramePr>
        <p:xfrm>
          <a:off x="10104485" y="2933406"/>
          <a:ext cx="464400" cy="3048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45591">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BE8411"/>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BE8411"/>
                    </a:solidFill>
                  </a:tcPr>
                </a:tc>
                <a:extLst>
                  <a:ext uri="{0D108BD9-81ED-4DB2-BD59-A6C34878D82A}">
                    <a16:rowId xmlns:a16="http://schemas.microsoft.com/office/drawing/2014/main" val="10001"/>
                  </a:ext>
                </a:extLst>
              </a:tr>
            </a:tbl>
          </a:graphicData>
        </a:graphic>
      </p:graphicFrame>
      <p:sp>
        <p:nvSpPr>
          <p:cNvPr id="99" name="Line">
            <a:extLst>
              <a:ext uri="{FF2B5EF4-FFF2-40B4-BE49-F238E27FC236}">
                <a16:creationId xmlns:a16="http://schemas.microsoft.com/office/drawing/2014/main" id="{A0C1E1A8-344F-B842-A209-E7720244B819}"/>
              </a:ext>
            </a:extLst>
          </p:cNvPr>
          <p:cNvSpPr/>
          <p:nvPr/>
        </p:nvSpPr>
        <p:spPr>
          <a:xfrm>
            <a:off x="10565935" y="2272280"/>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00" name="Table">
            <a:extLst>
              <a:ext uri="{FF2B5EF4-FFF2-40B4-BE49-F238E27FC236}">
                <a16:creationId xmlns:a16="http://schemas.microsoft.com/office/drawing/2014/main" id="{542333FA-63C1-CB4A-BBB5-22C50E8B3306}"/>
              </a:ext>
            </a:extLst>
          </p:cNvPr>
          <p:cNvGraphicFramePr/>
          <p:nvPr>
            <p:extLst>
              <p:ext uri="{D42A27DB-BD31-4B8C-83A1-F6EECF244321}">
                <p14:modId xmlns:p14="http://schemas.microsoft.com/office/powerpoint/2010/main" val="1311809860"/>
              </p:ext>
            </p:extLst>
          </p:nvPr>
        </p:nvGraphicFramePr>
        <p:xfrm>
          <a:off x="10742497" y="2120624"/>
          <a:ext cx="4644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D9AC"/>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75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75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75000"/>
                      </a:schemeClr>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3"/>
                  </a:ext>
                </a:extLst>
              </a:tr>
            </a:tbl>
          </a:graphicData>
        </a:graphic>
      </p:graphicFrame>
      <p:sp>
        <p:nvSpPr>
          <p:cNvPr id="101" name="Use headers, colors, and/or backgrounds to separate or group together sections.">
            <a:extLst>
              <a:ext uri="{FF2B5EF4-FFF2-40B4-BE49-F238E27FC236}">
                <a16:creationId xmlns:a16="http://schemas.microsoft.com/office/drawing/2014/main" id="{98E8719E-5D47-0E45-9466-14965AD66E5B}"/>
              </a:ext>
            </a:extLst>
          </p:cNvPr>
          <p:cNvSpPr txBox="1"/>
          <p:nvPr/>
        </p:nvSpPr>
        <p:spPr>
          <a:xfrm>
            <a:off x="11419297" y="2128300"/>
            <a:ext cx="2259330" cy="104849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rPr>
              <a:t>dt[, </a:t>
            </a:r>
            <a:r>
              <a:rPr lang="en-US" b="0" dirty="0">
                <a:solidFill>
                  <a:srgbClr val="0070C0"/>
                </a:solidFill>
              </a:rPr>
              <a:t>j</a:t>
            </a:r>
            <a:r>
              <a:rPr lang="en-US" b="0" dirty="0">
                <a:solidFill>
                  <a:srgbClr val="000000"/>
                </a:solidFill>
              </a:rPr>
              <a:t>, </a:t>
            </a:r>
            <a:r>
              <a:rPr lang="en-US" dirty="0">
                <a:solidFill>
                  <a:srgbClr val="B74919"/>
                </a:solidFill>
              </a:rPr>
              <a:t>by = .(a)</a:t>
            </a:r>
            <a:r>
              <a:rPr lang="en-US" b="0" dirty="0">
                <a:solidFill>
                  <a:srgbClr val="000000"/>
                </a:solidFill>
              </a:rPr>
              <a:t>] – group rows by values in specified columns</a:t>
            </a:r>
            <a:r>
              <a:rPr lang="en-US" b="0" dirty="0">
                <a:solidFill>
                  <a:srgbClr val="000000"/>
                </a:solidFill>
                <a:cs typeface="Arial" panose="020B0604020202020204" pitchFamily="34" charset="0"/>
              </a:rPr>
              <a:t>.</a:t>
            </a:r>
          </a:p>
          <a:p>
            <a:pPr lvl="1" indent="0">
              <a:lnSpc>
                <a:spcPct val="90000"/>
              </a:lnSpc>
            </a:pPr>
            <a:endParaRPr lang="en-US" b="0" dirty="0">
              <a:solidFill>
                <a:srgbClr val="000000"/>
              </a:solidFill>
              <a:cs typeface="Arial" panose="020B0604020202020204" pitchFamily="34" charset="0"/>
            </a:endParaRPr>
          </a:p>
          <a:p>
            <a:pPr lvl="1" indent="0">
              <a:lnSpc>
                <a:spcPct val="90000"/>
              </a:lnSpc>
            </a:pPr>
            <a:r>
              <a:rPr lang="en-US" b="0" dirty="0">
                <a:solidFill>
                  <a:srgbClr val="000000"/>
                </a:solidFill>
              </a:rPr>
              <a:t>dt[, </a:t>
            </a:r>
            <a:r>
              <a:rPr lang="en-US" b="0" dirty="0">
                <a:solidFill>
                  <a:srgbClr val="0070C0"/>
                </a:solidFill>
              </a:rPr>
              <a:t>j</a:t>
            </a:r>
            <a:r>
              <a:rPr lang="en-US" b="0" dirty="0">
                <a:solidFill>
                  <a:srgbClr val="000000"/>
                </a:solidFill>
              </a:rPr>
              <a:t>, </a:t>
            </a:r>
            <a:r>
              <a:rPr lang="en-US" dirty="0">
                <a:solidFill>
                  <a:srgbClr val="B74819"/>
                </a:solidFill>
              </a:rPr>
              <a:t>keyby = .(</a:t>
            </a:r>
            <a:r>
              <a:rPr lang="en-US" dirty="0">
                <a:solidFill>
                  <a:srgbClr val="B74919"/>
                </a:solidFill>
              </a:rPr>
              <a:t>a)</a:t>
            </a:r>
            <a:r>
              <a:rPr lang="en-US" b="0" dirty="0">
                <a:solidFill>
                  <a:srgbClr val="000000"/>
                </a:solidFill>
              </a:rPr>
              <a:t>] – </a:t>
            </a:r>
            <a:r>
              <a:rPr lang="en-US" b="0" dirty="0">
                <a:solidFill>
                  <a:srgbClr val="000000"/>
                </a:solidFill>
                <a:cs typeface="Arial" panose="020B0604020202020204" pitchFamily="34" charset="0"/>
              </a:rPr>
              <a:t>group </a:t>
            </a:r>
            <a:r>
              <a:rPr lang="en-US" b="0" i="1" dirty="0">
                <a:solidFill>
                  <a:srgbClr val="000000"/>
                </a:solidFill>
                <a:cs typeface="Arial" panose="020B0604020202020204" pitchFamily="34" charset="0"/>
              </a:rPr>
              <a:t>and simultaneously sort</a:t>
            </a:r>
            <a:r>
              <a:rPr lang="en-US" b="0" dirty="0">
                <a:solidFill>
                  <a:srgbClr val="000000"/>
                </a:solidFill>
                <a:cs typeface="Arial" panose="020B0604020202020204" pitchFamily="34" charset="0"/>
              </a:rPr>
              <a:t> rows by values in specified columns.</a:t>
            </a:r>
            <a:endParaRPr lang="en-US" b="0" dirty="0">
              <a:solidFill>
                <a:srgbClr val="000000"/>
              </a:solidFill>
            </a:endParaRPr>
          </a:p>
        </p:txBody>
      </p:sp>
      <p:sp>
        <p:nvSpPr>
          <p:cNvPr id="102" name="Line">
            <a:extLst>
              <a:ext uri="{FF2B5EF4-FFF2-40B4-BE49-F238E27FC236}">
                <a16:creationId xmlns:a16="http://schemas.microsoft.com/office/drawing/2014/main" id="{6F914470-B6DA-2345-9E90-BF891DAB8549}"/>
              </a:ext>
            </a:extLst>
          </p:cNvPr>
          <p:cNvSpPr/>
          <p:nvPr/>
        </p:nvSpPr>
        <p:spPr>
          <a:xfrm>
            <a:off x="9357554" y="5659393"/>
            <a:ext cx="4320000" cy="0"/>
          </a:xfrm>
          <a:prstGeom prst="line">
            <a:avLst/>
          </a:prstGeom>
          <a:ln w="12700">
            <a:solidFill>
              <a:schemeClr val="tx1">
                <a:lumMod val="60000"/>
                <a:lumOff val="40000"/>
              </a:schemeClr>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103" name="Useful Elements">
            <a:extLst>
              <a:ext uri="{FF2B5EF4-FFF2-40B4-BE49-F238E27FC236}">
                <a16:creationId xmlns:a16="http://schemas.microsoft.com/office/drawing/2014/main" id="{DD34CE4D-5E1C-004A-9859-97898C186D20}"/>
              </a:ext>
            </a:extLst>
          </p:cNvPr>
          <p:cNvSpPr txBox="1"/>
          <p:nvPr/>
        </p:nvSpPr>
        <p:spPr>
          <a:xfrm>
            <a:off x="9357554" y="5769235"/>
            <a:ext cx="3858010" cy="340029"/>
          </a:xfrm>
          <a:prstGeom prst="rect">
            <a:avLst/>
          </a:prstGeom>
          <a:ln w="12700">
            <a:miter lim="400000"/>
          </a:ln>
          <a:extLst>
            <a:ext uri="{C572A759-6A51-4108-AA02-DFA0A04FC94B}">
              <ma14:wrappingTextBoxFlag xmlns:ma14="http://schemas.microsoft.com/office/mac/drawingml/2011/main" xmlns="" val="1"/>
            </a:ext>
          </a:extLst>
        </p:spPr>
        <p:txBody>
          <a:bodyPr wrap="square" lIns="0" tIns="12700" rIns="12700" bIns="12700" anchor="ctr">
            <a:spAutoFit/>
          </a:bodyPr>
          <a:lstStyle/>
          <a:p>
            <a:pPr lvl="1" indent="0">
              <a:lnSpc>
                <a:spcPct val="80000"/>
              </a:lnSpc>
              <a:spcBef>
                <a:spcPts val="0"/>
              </a:spcBef>
              <a:defRPr sz="2500" b="0">
                <a:solidFill>
                  <a:srgbClr val="628DB5"/>
                </a:solidFill>
              </a:defRPr>
            </a:pPr>
            <a:r>
              <a:rPr lang="en-US" dirty="0">
                <a:solidFill>
                  <a:srgbClr val="393939"/>
                </a:solidFill>
              </a:rPr>
              <a:t>Chaining</a:t>
            </a:r>
          </a:p>
        </p:txBody>
      </p:sp>
      <p:sp>
        <p:nvSpPr>
          <p:cNvPr id="108" name="Use headers, colors, and/or backgrounds to separate or group together sections.">
            <a:extLst>
              <a:ext uri="{FF2B5EF4-FFF2-40B4-BE49-F238E27FC236}">
                <a16:creationId xmlns:a16="http://schemas.microsoft.com/office/drawing/2014/main" id="{33A98CA9-3C1F-4C42-AC36-FE4E87F51AF9}"/>
              </a:ext>
            </a:extLst>
          </p:cNvPr>
          <p:cNvSpPr txBox="1"/>
          <p:nvPr/>
        </p:nvSpPr>
        <p:spPr>
          <a:xfrm>
            <a:off x="9357554" y="6194515"/>
            <a:ext cx="4211596" cy="442029"/>
          </a:xfrm>
          <a:prstGeom prst="rect">
            <a:avLst/>
          </a:prstGeom>
          <a:ln w="12700">
            <a:miter lim="400000"/>
          </a:ln>
          <a:extLst>
            <a:ext uri="{C572A759-6A51-4108-AA02-DFA0A04FC94B}">
              <ma14:wrappingTextBoxFlag xmlns:ma14="http://schemas.microsoft.com/office/mac/drawingml/2011/main" xmlns="" val="1"/>
            </a:ext>
          </a:extLst>
        </p:spPr>
        <p:txBody>
          <a:bodyPr wrap="square" lIns="0" tIns="54000" rIns="0" bIns="54570">
            <a:spAutoFit/>
          </a:bodyPr>
          <a:lstStyle/>
          <a:p>
            <a:pPr lvl="1" indent="0">
              <a:lnSpc>
                <a:spcPct val="90000"/>
              </a:lnSpc>
            </a:pPr>
            <a:r>
              <a:rPr lang="en-US" dirty="0">
                <a:solidFill>
                  <a:srgbClr val="000000"/>
                </a:solidFill>
              </a:rPr>
              <a:t>dt[</a:t>
            </a:r>
            <a:r>
              <a:rPr lang="en-US" b="0" dirty="0">
                <a:solidFill>
                  <a:srgbClr val="000000"/>
                </a:solidFill>
              </a:rPr>
              <a:t>…</a:t>
            </a:r>
            <a:r>
              <a:rPr lang="en-US" dirty="0">
                <a:solidFill>
                  <a:srgbClr val="000000"/>
                </a:solidFill>
              </a:rPr>
              <a:t>][</a:t>
            </a:r>
            <a:r>
              <a:rPr lang="en-US" b="0" dirty="0">
                <a:solidFill>
                  <a:srgbClr val="000000"/>
                </a:solidFill>
              </a:rPr>
              <a:t>…</a:t>
            </a:r>
            <a:r>
              <a:rPr lang="en-US" dirty="0">
                <a:solidFill>
                  <a:srgbClr val="000000"/>
                </a:solidFill>
              </a:rPr>
              <a:t>] </a:t>
            </a:r>
            <a:r>
              <a:rPr lang="en-US" b="0" dirty="0">
                <a:solidFill>
                  <a:srgbClr val="000000"/>
                </a:solidFill>
              </a:rPr>
              <a:t>– perform a sequence of data.table operations by </a:t>
            </a:r>
            <a:r>
              <a:rPr lang="en-US" b="0" i="1" dirty="0">
                <a:solidFill>
                  <a:srgbClr val="000000"/>
                </a:solidFill>
              </a:rPr>
              <a:t>chaining</a:t>
            </a:r>
            <a:r>
              <a:rPr lang="en-US" b="0" dirty="0">
                <a:solidFill>
                  <a:srgbClr val="000000"/>
                </a:solidFill>
              </a:rPr>
              <a:t> multiple “[]”. </a:t>
            </a:r>
            <a:endParaRPr lang="da-DK" b="0" dirty="0">
              <a:solidFill>
                <a:srgbClr val="000000"/>
              </a:solidFill>
            </a:endParaRPr>
          </a:p>
        </p:txBody>
      </p:sp>
      <p:sp>
        <p:nvSpPr>
          <p:cNvPr id="109" name="Group">
            <a:extLst>
              <a:ext uri="{FF2B5EF4-FFF2-40B4-BE49-F238E27FC236}">
                <a16:creationId xmlns:a16="http://schemas.microsoft.com/office/drawing/2014/main" id="{7C094C0A-A0A2-C145-A656-D45E5E8ECA8E}"/>
              </a:ext>
            </a:extLst>
          </p:cNvPr>
          <p:cNvSpPr/>
          <p:nvPr/>
        </p:nvSpPr>
        <p:spPr>
          <a:xfrm>
            <a:off x="9357554" y="8845164"/>
            <a:ext cx="4316400" cy="1181872"/>
          </a:xfrm>
          <a:prstGeom prst="rect">
            <a:avLst/>
          </a:prstGeom>
          <a:gradFill flip="none" rotWithShape="1">
            <a:gsLst>
              <a:gs pos="0">
                <a:srgbClr val="F3F3F3"/>
              </a:gs>
              <a:gs pos="38000">
                <a:srgbClr val="F3F3F3"/>
              </a:gs>
              <a:gs pos="100000">
                <a:schemeClr val="bg1"/>
              </a:gs>
            </a:gsLst>
            <a:lin ang="5400000" scaled="1"/>
            <a:tileRect/>
          </a:gradFill>
          <a:ln w="12700">
            <a:miter lim="400000"/>
          </a:ln>
        </p:spPr>
        <p:txBody>
          <a:bodyPr lIns="54570" tIns="54570" rIns="54570" bIns="54570" anchor="ctr"/>
          <a:lstStyle/>
          <a:p>
            <a:pPr>
              <a:lnSpc>
                <a:spcPct val="80000"/>
              </a:lnSpc>
              <a:spcBef>
                <a:spcPts val="0"/>
              </a:spcBef>
              <a:defRPr sz="1000" b="0">
                <a:solidFill>
                  <a:srgbClr val="000000"/>
                </a:solidFill>
              </a:defRPr>
            </a:pPr>
            <a:endParaRPr dirty="0"/>
          </a:p>
        </p:txBody>
      </p:sp>
      <p:sp>
        <p:nvSpPr>
          <p:cNvPr id="110" name="Thank you for making a new cheatsheet for R! These cheatsheets have an important job:">
            <a:extLst>
              <a:ext uri="{FF2B5EF4-FFF2-40B4-BE49-F238E27FC236}">
                <a16:creationId xmlns:a16="http://schemas.microsoft.com/office/drawing/2014/main" id="{6CD7B3C5-E6B1-2C4D-984E-697D10012176}"/>
              </a:ext>
            </a:extLst>
          </p:cNvPr>
          <p:cNvSpPr txBox="1"/>
          <p:nvPr/>
        </p:nvSpPr>
        <p:spPr>
          <a:xfrm>
            <a:off x="9513344" y="8919780"/>
            <a:ext cx="4055806" cy="101854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Autofit/>
          </a:bodyPr>
          <a:lstStyle/>
          <a:p>
            <a:pPr lvl="1" indent="0"/>
            <a:r>
              <a:rPr lang="da-DK" sz="1600" dirty="0"/>
              <a:t>*</a:t>
            </a:r>
            <a:r>
              <a:rPr lang="da-DK" dirty="0"/>
              <a:t> SET FUNCTIONS AND :=</a:t>
            </a:r>
          </a:p>
          <a:p>
            <a:pPr lvl="1" indent="0"/>
            <a:endParaRPr lang="en-US" sz="100" b="0" dirty="0">
              <a:solidFill>
                <a:schemeClr val="tx1">
                  <a:lumMod val="75000"/>
                </a:schemeClr>
              </a:solidFill>
              <a:cs typeface="Arial" panose="020B0604020202020204" pitchFamily="34" charset="0"/>
            </a:endParaRPr>
          </a:p>
          <a:p>
            <a:pPr lvl="1" indent="0">
              <a:lnSpc>
                <a:spcPct val="90000"/>
              </a:lnSpc>
            </a:pPr>
            <a:r>
              <a:rPr lang="en-US" b="0" dirty="0">
                <a:solidFill>
                  <a:srgbClr val="000000"/>
                </a:solidFill>
                <a:cs typeface="Arial" panose="020B0604020202020204" pitchFamily="34" charset="0"/>
              </a:rPr>
              <a:t>data.table’s functions prefixed with “set” and the operator “:=” work without “&lt;-” to alter data without making copies in memory. E.g., the more efficient “setDT(df)” is analogous to</a:t>
            </a:r>
            <a:br>
              <a:rPr lang="en-US" b="0" dirty="0">
                <a:solidFill>
                  <a:srgbClr val="000000"/>
                </a:solidFill>
                <a:cs typeface="Arial" panose="020B0604020202020204" pitchFamily="34" charset="0"/>
              </a:rPr>
            </a:br>
            <a:r>
              <a:rPr lang="en-US" b="0" dirty="0">
                <a:solidFill>
                  <a:srgbClr val="000000"/>
                </a:solidFill>
                <a:cs typeface="Arial" panose="020B0604020202020204" pitchFamily="34" charset="0"/>
              </a:rPr>
              <a:t>“df &lt;- as.data.table(df)”.</a:t>
            </a:r>
          </a:p>
        </p:txBody>
      </p:sp>
      <p:graphicFrame>
        <p:nvGraphicFramePr>
          <p:cNvPr id="87" name="Table">
            <a:extLst>
              <a:ext uri="{FF2B5EF4-FFF2-40B4-BE49-F238E27FC236}">
                <a16:creationId xmlns:a16="http://schemas.microsoft.com/office/drawing/2014/main" id="{1FF74F0D-F2A0-7841-AA75-D4618524CB0D}"/>
              </a:ext>
            </a:extLst>
          </p:cNvPr>
          <p:cNvGraphicFramePr/>
          <p:nvPr>
            <p:extLst>
              <p:ext uri="{D42A27DB-BD31-4B8C-83A1-F6EECF244321}">
                <p14:modId xmlns:p14="http://schemas.microsoft.com/office/powerpoint/2010/main" val="3144983162"/>
              </p:ext>
            </p:extLst>
          </p:nvPr>
        </p:nvGraphicFramePr>
        <p:xfrm>
          <a:off x="5368489" y="7472071"/>
          <a:ext cx="6192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gridCol w="154800">
                  <a:extLst>
                    <a:ext uri="{9D8B030D-6E8A-4147-A177-3AD203B41FA5}">
                      <a16:colId xmlns:a16="http://schemas.microsoft.com/office/drawing/2014/main" val="2502943937"/>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c</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d</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bl>
          </a:graphicData>
        </a:graphic>
      </p:graphicFrame>
      <p:sp>
        <p:nvSpPr>
          <p:cNvPr id="88" name="Line">
            <a:extLst>
              <a:ext uri="{FF2B5EF4-FFF2-40B4-BE49-F238E27FC236}">
                <a16:creationId xmlns:a16="http://schemas.microsoft.com/office/drawing/2014/main" id="{E6CB95F6-9D78-F442-A880-1603C5AFC93E}"/>
              </a:ext>
            </a:extLst>
          </p:cNvPr>
          <p:cNvSpPr/>
          <p:nvPr/>
        </p:nvSpPr>
        <p:spPr>
          <a:xfrm>
            <a:off x="5189493" y="7622508"/>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89" name="Table">
            <a:extLst>
              <a:ext uri="{FF2B5EF4-FFF2-40B4-BE49-F238E27FC236}">
                <a16:creationId xmlns:a16="http://schemas.microsoft.com/office/drawing/2014/main" id="{91A112DE-2134-4F4B-8F5F-B7F872657902}"/>
              </a:ext>
            </a:extLst>
          </p:cNvPr>
          <p:cNvGraphicFramePr/>
          <p:nvPr>
            <p:extLst>
              <p:ext uri="{D42A27DB-BD31-4B8C-83A1-F6EECF244321}">
                <p14:modId xmlns:p14="http://schemas.microsoft.com/office/powerpoint/2010/main" val="1947120919"/>
              </p:ext>
            </p:extLst>
          </p:nvPr>
        </p:nvGraphicFramePr>
        <p:xfrm>
          <a:off x="4834526" y="7472071"/>
          <a:ext cx="3096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bl>
          </a:graphicData>
        </a:graphic>
      </p:graphicFrame>
      <p:sp>
        <p:nvSpPr>
          <p:cNvPr id="90" name="Use headers, colors, and/or backgrounds to separate or group together sections.">
            <a:extLst>
              <a:ext uri="{FF2B5EF4-FFF2-40B4-BE49-F238E27FC236}">
                <a16:creationId xmlns:a16="http://schemas.microsoft.com/office/drawing/2014/main" id="{64EDDE8B-247D-804D-86D6-0DA4CFBB0836}"/>
              </a:ext>
            </a:extLst>
          </p:cNvPr>
          <p:cNvSpPr txBox="1"/>
          <p:nvPr/>
        </p:nvSpPr>
        <p:spPr>
          <a:xfrm>
            <a:off x="6212052" y="7472071"/>
            <a:ext cx="2930556" cy="3323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rPr>
              <a:t>dt[,</a:t>
            </a:r>
            <a:r>
              <a:rPr lang="en-US" dirty="0">
                <a:solidFill>
                  <a:srgbClr val="000000"/>
                </a:solidFill>
              </a:rPr>
              <a:t> </a:t>
            </a:r>
            <a:r>
              <a:rPr lang="en-US" dirty="0">
                <a:solidFill>
                  <a:srgbClr val="0070C0"/>
                </a:solidFill>
              </a:rPr>
              <a:t>`:=`(c = 1 , d = 2)</a:t>
            </a:r>
            <a:r>
              <a:rPr lang="en-US" b="0" dirty="0">
                <a:solidFill>
                  <a:srgbClr val="000000"/>
                </a:solidFill>
              </a:rPr>
              <a:t>] – compute multiple columns based on separate expressions.</a:t>
            </a:r>
          </a:p>
        </p:txBody>
      </p:sp>
      <p:sp>
        <p:nvSpPr>
          <p:cNvPr id="91" name="Rektangel 208">
            <a:extLst>
              <a:ext uri="{FF2B5EF4-FFF2-40B4-BE49-F238E27FC236}">
                <a16:creationId xmlns:a16="http://schemas.microsoft.com/office/drawing/2014/main" id="{974B5E7F-6582-0649-B991-F239BD186C5C}"/>
              </a:ext>
            </a:extLst>
          </p:cNvPr>
          <p:cNvSpPr/>
          <p:nvPr/>
        </p:nvSpPr>
        <p:spPr>
          <a:xfrm>
            <a:off x="4834526" y="8172419"/>
            <a:ext cx="1238481" cy="276999"/>
          </a:xfrm>
          <a:prstGeom prst="rect">
            <a:avLst/>
          </a:prstGeom>
        </p:spPr>
        <p:txBody>
          <a:bodyPr wrap="none" lIns="0">
            <a:spAutoFit/>
          </a:bodyPr>
          <a:lstStyle/>
          <a:p>
            <a:pPr lvl="1" indent="0"/>
            <a:r>
              <a:rPr lang="da-DK" dirty="0"/>
              <a:t>DELETE COLUMN</a:t>
            </a:r>
          </a:p>
        </p:txBody>
      </p:sp>
      <p:sp>
        <p:nvSpPr>
          <p:cNvPr id="104" name="Line">
            <a:extLst>
              <a:ext uri="{FF2B5EF4-FFF2-40B4-BE49-F238E27FC236}">
                <a16:creationId xmlns:a16="http://schemas.microsoft.com/office/drawing/2014/main" id="{C99A0AD3-C8D6-0042-BB74-79F05A9CF78A}"/>
              </a:ext>
            </a:extLst>
          </p:cNvPr>
          <p:cNvSpPr/>
          <p:nvPr/>
        </p:nvSpPr>
        <p:spPr>
          <a:xfrm>
            <a:off x="4834526" y="8156704"/>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graphicFrame>
        <p:nvGraphicFramePr>
          <p:cNvPr id="107" name="Table">
            <a:extLst>
              <a:ext uri="{FF2B5EF4-FFF2-40B4-BE49-F238E27FC236}">
                <a16:creationId xmlns:a16="http://schemas.microsoft.com/office/drawing/2014/main" id="{30A3FE76-DCFC-5441-BF5F-DBAC15DEB432}"/>
              </a:ext>
            </a:extLst>
          </p:cNvPr>
          <p:cNvGraphicFramePr/>
          <p:nvPr>
            <p:extLst>
              <p:ext uri="{D42A27DB-BD31-4B8C-83A1-F6EECF244321}">
                <p14:modId xmlns:p14="http://schemas.microsoft.com/office/powerpoint/2010/main" val="4222221672"/>
              </p:ext>
            </p:extLst>
          </p:nvPr>
        </p:nvGraphicFramePr>
        <p:xfrm>
          <a:off x="4834526" y="8530961"/>
          <a:ext cx="4644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c</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bl>
          </a:graphicData>
        </a:graphic>
      </p:graphicFrame>
      <p:sp>
        <p:nvSpPr>
          <p:cNvPr id="111" name="Line">
            <a:extLst>
              <a:ext uri="{FF2B5EF4-FFF2-40B4-BE49-F238E27FC236}">
                <a16:creationId xmlns:a16="http://schemas.microsoft.com/office/drawing/2014/main" id="{3A1CA9C0-A823-714B-B5EB-8FFA934A3891}"/>
              </a:ext>
            </a:extLst>
          </p:cNvPr>
          <p:cNvSpPr/>
          <p:nvPr/>
        </p:nvSpPr>
        <p:spPr>
          <a:xfrm>
            <a:off x="5342782" y="8680153"/>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12" name="Table">
            <a:extLst>
              <a:ext uri="{FF2B5EF4-FFF2-40B4-BE49-F238E27FC236}">
                <a16:creationId xmlns:a16="http://schemas.microsoft.com/office/drawing/2014/main" id="{FD98E950-86BD-E64E-AB26-B94EF840B170}"/>
              </a:ext>
            </a:extLst>
          </p:cNvPr>
          <p:cNvGraphicFramePr/>
          <p:nvPr>
            <p:extLst>
              <p:ext uri="{D42A27DB-BD31-4B8C-83A1-F6EECF244321}">
                <p14:modId xmlns:p14="http://schemas.microsoft.com/office/powerpoint/2010/main" val="4184833622"/>
              </p:ext>
            </p:extLst>
          </p:nvPr>
        </p:nvGraphicFramePr>
        <p:xfrm>
          <a:off x="5520126" y="8530961"/>
          <a:ext cx="3096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bl>
          </a:graphicData>
        </a:graphic>
      </p:graphicFrame>
      <p:sp>
        <p:nvSpPr>
          <p:cNvPr id="113" name="Use headers, colors, and/or backgrounds to separate or group together sections.">
            <a:extLst>
              <a:ext uri="{FF2B5EF4-FFF2-40B4-BE49-F238E27FC236}">
                <a16:creationId xmlns:a16="http://schemas.microsoft.com/office/drawing/2014/main" id="{837C1E9A-B3F8-9548-9599-C06AD09A4494}"/>
              </a:ext>
            </a:extLst>
          </p:cNvPr>
          <p:cNvSpPr txBox="1"/>
          <p:nvPr/>
        </p:nvSpPr>
        <p:spPr>
          <a:xfrm>
            <a:off x="6050926" y="8530961"/>
            <a:ext cx="3091683" cy="1661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rPr>
              <a:t>dt[,</a:t>
            </a:r>
            <a:r>
              <a:rPr lang="en-US" dirty="0">
                <a:solidFill>
                  <a:srgbClr val="000000"/>
                </a:solidFill>
              </a:rPr>
              <a:t> </a:t>
            </a:r>
            <a:r>
              <a:rPr lang="en-US" dirty="0">
                <a:solidFill>
                  <a:srgbClr val="0070C0"/>
                </a:solidFill>
              </a:rPr>
              <a:t>c := NULL</a:t>
            </a:r>
            <a:r>
              <a:rPr lang="en-US" b="0" dirty="0">
                <a:solidFill>
                  <a:srgbClr val="000000"/>
                </a:solidFill>
              </a:rPr>
              <a:t>] – delete a column.</a:t>
            </a:r>
          </a:p>
        </p:txBody>
      </p:sp>
      <p:sp>
        <p:nvSpPr>
          <p:cNvPr id="105" name="Rektangel 208">
            <a:extLst>
              <a:ext uri="{FF2B5EF4-FFF2-40B4-BE49-F238E27FC236}">
                <a16:creationId xmlns:a16="http://schemas.microsoft.com/office/drawing/2014/main" id="{18452612-F97C-954B-989F-DEA272424472}"/>
              </a:ext>
            </a:extLst>
          </p:cNvPr>
          <p:cNvSpPr/>
          <p:nvPr/>
        </p:nvSpPr>
        <p:spPr>
          <a:xfrm>
            <a:off x="4822609" y="9213929"/>
            <a:ext cx="1740220" cy="276999"/>
          </a:xfrm>
          <a:prstGeom prst="rect">
            <a:avLst/>
          </a:prstGeom>
        </p:spPr>
        <p:txBody>
          <a:bodyPr wrap="none" lIns="0">
            <a:spAutoFit/>
          </a:bodyPr>
          <a:lstStyle/>
          <a:p>
            <a:pPr lvl="1" indent="0"/>
            <a:r>
              <a:rPr lang="da-DK" dirty="0"/>
              <a:t>CONVERT COLUMN TYPE</a:t>
            </a:r>
          </a:p>
        </p:txBody>
      </p:sp>
      <p:sp>
        <p:nvSpPr>
          <p:cNvPr id="106" name="Line">
            <a:extLst>
              <a:ext uri="{FF2B5EF4-FFF2-40B4-BE49-F238E27FC236}">
                <a16:creationId xmlns:a16="http://schemas.microsoft.com/office/drawing/2014/main" id="{17FD2011-7A76-3C49-9049-F3E84C83FC36}"/>
              </a:ext>
            </a:extLst>
          </p:cNvPr>
          <p:cNvSpPr/>
          <p:nvPr/>
        </p:nvSpPr>
        <p:spPr>
          <a:xfrm>
            <a:off x="4822609" y="9198214"/>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graphicFrame>
        <p:nvGraphicFramePr>
          <p:cNvPr id="114" name="Table">
            <a:extLst>
              <a:ext uri="{FF2B5EF4-FFF2-40B4-BE49-F238E27FC236}">
                <a16:creationId xmlns:a16="http://schemas.microsoft.com/office/drawing/2014/main" id="{AE6D207C-6C11-2E4B-A11B-85664D9B0F91}"/>
              </a:ext>
            </a:extLst>
          </p:cNvPr>
          <p:cNvGraphicFramePr/>
          <p:nvPr>
            <p:extLst>
              <p:ext uri="{D42A27DB-BD31-4B8C-83A1-F6EECF244321}">
                <p14:modId xmlns:p14="http://schemas.microsoft.com/office/powerpoint/2010/main" val="4026723501"/>
              </p:ext>
            </p:extLst>
          </p:nvPr>
        </p:nvGraphicFramePr>
        <p:xfrm>
          <a:off x="4822609" y="9572471"/>
          <a:ext cx="3528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980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1.5</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2.6</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bl>
          </a:graphicData>
        </a:graphic>
      </p:graphicFrame>
      <p:sp>
        <p:nvSpPr>
          <p:cNvPr id="115" name="Line">
            <a:extLst>
              <a:ext uri="{FF2B5EF4-FFF2-40B4-BE49-F238E27FC236}">
                <a16:creationId xmlns:a16="http://schemas.microsoft.com/office/drawing/2014/main" id="{B80DBEBB-AB75-F142-B784-1099E3AEF695}"/>
              </a:ext>
            </a:extLst>
          </p:cNvPr>
          <p:cNvSpPr/>
          <p:nvPr/>
        </p:nvSpPr>
        <p:spPr>
          <a:xfrm>
            <a:off x="5218362" y="9725409"/>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16" name="Table">
            <a:extLst>
              <a:ext uri="{FF2B5EF4-FFF2-40B4-BE49-F238E27FC236}">
                <a16:creationId xmlns:a16="http://schemas.microsoft.com/office/drawing/2014/main" id="{F960F97F-C42A-4346-B375-8BD160E75B35}"/>
              </a:ext>
            </a:extLst>
          </p:cNvPr>
          <p:cNvGraphicFramePr/>
          <p:nvPr>
            <p:extLst>
              <p:ext uri="{D42A27DB-BD31-4B8C-83A1-F6EECF244321}">
                <p14:modId xmlns:p14="http://schemas.microsoft.com/office/powerpoint/2010/main" val="543408808"/>
              </p:ext>
            </p:extLst>
          </p:nvPr>
        </p:nvGraphicFramePr>
        <p:xfrm>
          <a:off x="5403507" y="9573042"/>
          <a:ext cx="3096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BD8324"/>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t>1</a:t>
                      </a:r>
                      <a:endParaRPr dirty="0"/>
                    </a:p>
                  </a:txBody>
                  <a:tcPr marL="0" marR="0" marT="0" marB="0" anchor="ctr" horzOverflow="overflow">
                    <a:solidFill>
                      <a:srgbClr val="F3CC86"/>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t>2</a:t>
                      </a:r>
                      <a:endParaRPr dirty="0"/>
                    </a:p>
                  </a:txBody>
                  <a:tcPr marL="0" marR="0" marT="0" marB="0" anchor="ctr" horzOverflow="overflow">
                    <a:solidFill>
                      <a:srgbClr val="F3CC86"/>
                    </a:solidFill>
                  </a:tcPr>
                </a:tc>
                <a:extLst>
                  <a:ext uri="{0D108BD9-81ED-4DB2-BD59-A6C34878D82A}">
                    <a16:rowId xmlns:a16="http://schemas.microsoft.com/office/drawing/2014/main" val="10002"/>
                  </a:ext>
                </a:extLst>
              </a:tr>
            </a:tbl>
          </a:graphicData>
        </a:graphic>
      </p:graphicFrame>
      <p:sp>
        <p:nvSpPr>
          <p:cNvPr id="117" name="Use headers, colors, and/or backgrounds to separate or group together sections.">
            <a:extLst>
              <a:ext uri="{FF2B5EF4-FFF2-40B4-BE49-F238E27FC236}">
                <a16:creationId xmlns:a16="http://schemas.microsoft.com/office/drawing/2014/main" id="{E0E4673A-26D6-5B45-AF21-32940D89875E}"/>
              </a:ext>
            </a:extLst>
          </p:cNvPr>
          <p:cNvSpPr txBox="1"/>
          <p:nvPr/>
        </p:nvSpPr>
        <p:spPr>
          <a:xfrm>
            <a:off x="6050926" y="9572471"/>
            <a:ext cx="3079766" cy="49859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rPr>
              <a:t>dt[,</a:t>
            </a:r>
            <a:r>
              <a:rPr lang="en-US" dirty="0">
                <a:solidFill>
                  <a:srgbClr val="000000"/>
                </a:solidFill>
              </a:rPr>
              <a:t> </a:t>
            </a:r>
            <a:r>
              <a:rPr lang="en-US" dirty="0">
                <a:solidFill>
                  <a:srgbClr val="0070C0"/>
                </a:solidFill>
              </a:rPr>
              <a:t>b := as.integer(b)</a:t>
            </a:r>
            <a:r>
              <a:rPr lang="en-US" b="0" dirty="0">
                <a:solidFill>
                  <a:srgbClr val="000000"/>
                </a:solidFill>
              </a:rPr>
              <a:t>] – convert the type of a column using as.integer(), as.numeric(), as.character(), as.Date(), etc..</a:t>
            </a:r>
          </a:p>
        </p:txBody>
      </p:sp>
    </p:spTree>
    <p:extLst>
      <p:ext uri="{BB962C8B-B14F-4D97-AF65-F5344CB8AC3E}">
        <p14:creationId xmlns:p14="http://schemas.microsoft.com/office/powerpoint/2010/main" val="261056509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7" name="Table 96">
            <a:extLst>
              <a:ext uri="{FF2B5EF4-FFF2-40B4-BE49-F238E27FC236}">
                <a16:creationId xmlns:a16="http://schemas.microsoft.com/office/drawing/2014/main" id="{725F88E0-FF3D-8A4A-8ECB-854DE71CF602}"/>
              </a:ext>
            </a:extLst>
          </p:cNvPr>
          <p:cNvGraphicFramePr>
            <a:graphicFrameLocks noGrp="1"/>
          </p:cNvGraphicFramePr>
          <p:nvPr>
            <p:extLst>
              <p:ext uri="{D42A27DB-BD31-4B8C-83A1-F6EECF244321}">
                <p14:modId xmlns:p14="http://schemas.microsoft.com/office/powerpoint/2010/main" val="3268356657"/>
              </p:ext>
            </p:extLst>
          </p:nvPr>
        </p:nvGraphicFramePr>
        <p:xfrm>
          <a:off x="4780719" y="7935050"/>
          <a:ext cx="4571860" cy="2562832"/>
        </p:xfrm>
        <a:graphic>
          <a:graphicData uri="http://schemas.openxmlformats.org/drawingml/2006/table">
            <a:tbl>
              <a:tblPr firstRow="1" bandRow="1">
                <a:tableStyleId>{5940675A-B579-460E-94D1-54222C63F5DA}</a:tableStyleId>
              </a:tblPr>
              <a:tblGrid>
                <a:gridCol w="1002930">
                  <a:extLst>
                    <a:ext uri="{9D8B030D-6E8A-4147-A177-3AD203B41FA5}">
                      <a16:colId xmlns:a16="http://schemas.microsoft.com/office/drawing/2014/main" val="985492433"/>
                    </a:ext>
                  </a:extLst>
                </a:gridCol>
                <a:gridCol w="3568930">
                  <a:extLst>
                    <a:ext uri="{9D8B030D-6E8A-4147-A177-3AD203B41FA5}">
                      <a16:colId xmlns:a16="http://schemas.microsoft.com/office/drawing/2014/main" val="1441745969"/>
                    </a:ext>
                  </a:extLst>
                </a:gridCol>
              </a:tblGrid>
              <a:tr h="100791">
                <a:tc>
                  <a:txBody>
                    <a:bodyPr/>
                    <a:lstStyle/>
                    <a:p>
                      <a:pPr algn="l">
                        <a:lnSpc>
                          <a:spcPct val="90000"/>
                        </a:lnSpc>
                        <a:spcBef>
                          <a:spcPts val="200"/>
                        </a:spcBef>
                      </a:pPr>
                      <a:r>
                        <a:rPr lang="en-US" sz="1200" b="0" dirty="0">
                          <a:solidFill>
                            <a:srgbClr val="5B6167"/>
                          </a:solidFill>
                          <a:latin typeface="Source Sans Pro" panose="020B0503030403020204" pitchFamily="34" charset="0"/>
                          <a:ea typeface="Source Sans Pro" panose="020B0503030403020204" pitchFamily="34" charset="0"/>
                        </a:rPr>
                        <a:t>dt</a:t>
                      </a:r>
                      <a:endParaRPr lang="en-US" sz="120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584200" rtl="0" eaLnBrk="1" fontAlgn="auto" latinLnBrk="0" hangingPunct="1">
                        <a:lnSpc>
                          <a:spcPct val="90000"/>
                        </a:lnSpc>
                        <a:spcBef>
                          <a:spcPts val="200"/>
                        </a:spcBef>
                        <a:spcAft>
                          <a:spcPts val="0"/>
                        </a:spcAft>
                        <a:buClrTx/>
                        <a:buSzTx/>
                        <a:buFontTx/>
                        <a:buNone/>
                        <a:tabLst/>
                        <a:defRPr/>
                      </a:pPr>
                      <a:r>
                        <a:rPr lang="en-US" sz="1200" b="0" dirty="0">
                          <a:solidFill>
                            <a:srgbClr val="5B6167"/>
                          </a:solidFill>
                          <a:latin typeface="Source Sans Pro" panose="020B0503030403020204" pitchFamily="34" charset="0"/>
                          <a:ea typeface="Source Sans Pro" panose="020B0503030403020204" pitchFamily="34" charset="0"/>
                        </a:rPr>
                        <a:t>A </a:t>
                      </a:r>
                      <a:r>
                        <a:rPr lang="en-US" sz="1200" b="0" dirty="0" smtClean="0">
                          <a:solidFill>
                            <a:srgbClr val="5B6167"/>
                          </a:solidFill>
                          <a:latin typeface="Source Sans Pro" panose="020B0503030403020204" pitchFamily="34" charset="0"/>
                          <a:ea typeface="Source Sans Pro" panose="020B0503030403020204" pitchFamily="34" charset="0"/>
                        </a:rPr>
                        <a:t>wide </a:t>
                      </a:r>
                      <a:r>
                        <a:rPr lang="en-US" sz="1200" b="0" dirty="0" err="1" smtClean="0">
                          <a:solidFill>
                            <a:srgbClr val="5B6167"/>
                          </a:solidFill>
                          <a:latin typeface="Source Sans Pro" panose="020B0503030403020204" pitchFamily="34" charset="0"/>
                          <a:ea typeface="Source Sans Pro" panose="020B0503030403020204" pitchFamily="34" charset="0"/>
                        </a:rPr>
                        <a:t>data.table</a:t>
                      </a:r>
                      <a:r>
                        <a:rPr lang="en-US" sz="1200" b="0" baseline="0" dirty="0">
                          <a:solidFill>
                            <a:srgbClr val="5B6167"/>
                          </a:solidFill>
                          <a:latin typeface="Source Sans Pro" panose="020B0503030403020204" pitchFamily="34" charset="0"/>
                          <a:ea typeface="Source Sans Pro" panose="020B0503030403020204" pitchFamily="34" charset="0"/>
                        </a:rPr>
                        <a:t> </a:t>
                      </a:r>
                      <a:r>
                        <a:rPr lang="en-US" sz="1200" b="0" baseline="0" dirty="0" smtClean="0">
                          <a:solidFill>
                            <a:srgbClr val="5B6167"/>
                          </a:solidFill>
                          <a:latin typeface="Source Sans Pro" panose="020B0503030403020204" pitchFamily="34" charset="0"/>
                          <a:ea typeface="Source Sans Pro" panose="020B0503030403020204" pitchFamily="34" charset="0"/>
                        </a:rPr>
                        <a:t>(many columns, few rows).</a:t>
                      </a:r>
                      <a:endParaRPr lang="en-US" sz="120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864515"/>
                  </a:ext>
                </a:extLst>
              </a:tr>
              <a:tr h="302372">
                <a:tc>
                  <a:txBody>
                    <a:bodyPr/>
                    <a:lstStyle/>
                    <a:p>
                      <a:pPr algn="l">
                        <a:lnSpc>
                          <a:spcPct val="90000"/>
                        </a:lnSpc>
                        <a:spcBef>
                          <a:spcPts val="200"/>
                        </a:spcBef>
                      </a:pPr>
                      <a:r>
                        <a:rPr lang="en-US" sz="1200" b="0" dirty="0">
                          <a:solidFill>
                            <a:srgbClr val="5B6167"/>
                          </a:solidFill>
                          <a:latin typeface="Source Sans Pro" panose="020B0503030403020204" pitchFamily="34" charset="0"/>
                          <a:ea typeface="Source Sans Pro" panose="020B0503030403020204" pitchFamily="34" charset="0"/>
                        </a:rPr>
                        <a:t>measure.vars</a:t>
                      </a:r>
                    </a:p>
                    <a:p>
                      <a:pPr algn="l">
                        <a:lnSpc>
                          <a:spcPct val="90000"/>
                        </a:lnSpc>
                        <a:spcBef>
                          <a:spcPts val="200"/>
                        </a:spcBef>
                      </a:pPr>
                      <a:endParaRPr lang="en-US" sz="1200" b="0" dirty="0">
                        <a:solidFill>
                          <a:srgbClr val="5B6167"/>
                        </a:solidFill>
                        <a:latin typeface="Source Sans Pro" panose="020B0503030403020204" pitchFamily="34" charset="0"/>
                        <a:ea typeface="Source Sans Pro" panose="020B0503030403020204" pitchFamily="34" charset="0"/>
                      </a:endParaRPr>
                    </a:p>
                    <a:p>
                      <a:pPr marL="0" marR="0" lvl="0" indent="0" algn="l" defTabSz="584200" rtl="0" eaLnBrk="1" fontAlgn="auto" latinLnBrk="0" hangingPunct="1">
                        <a:lnSpc>
                          <a:spcPct val="90000"/>
                        </a:lnSpc>
                        <a:spcBef>
                          <a:spcPts val="200"/>
                        </a:spcBef>
                        <a:spcAft>
                          <a:spcPts val="0"/>
                        </a:spcAft>
                        <a:buClrTx/>
                        <a:buSzTx/>
                        <a:buFontTx/>
                        <a:buNone/>
                        <a:tabLst/>
                        <a:defRPr/>
                      </a:pPr>
                      <a:r>
                        <a:rPr lang="en-US" sz="1200" b="0" dirty="0">
                          <a:solidFill>
                            <a:srgbClr val="5B6167"/>
                          </a:solidFill>
                          <a:latin typeface="Source Sans Pro" panose="020B0503030403020204" pitchFamily="34" charset="0"/>
                          <a:ea typeface="Source Sans Pro" panose="020B0503030403020204" pitchFamily="34" charset="0"/>
                        </a:rPr>
                        <a:t>id.vars</a:t>
                      </a:r>
                    </a:p>
                    <a:p>
                      <a:pPr marL="0" marR="0" lvl="0" indent="0" algn="l" defTabSz="584200" rtl="0" eaLnBrk="1" fontAlgn="auto" latinLnBrk="0" hangingPunct="1">
                        <a:lnSpc>
                          <a:spcPct val="90000"/>
                        </a:lnSpc>
                        <a:spcBef>
                          <a:spcPts val="200"/>
                        </a:spcBef>
                        <a:spcAft>
                          <a:spcPts val="0"/>
                        </a:spcAft>
                        <a:buClrTx/>
                        <a:buSzTx/>
                        <a:buFontTx/>
                        <a:buNone/>
                        <a:tabLst/>
                        <a:defRPr/>
                      </a:pPr>
                      <a:r>
                        <a:rPr lang="en-US" sz="1200" b="0" dirty="0">
                          <a:solidFill>
                            <a:srgbClr val="5B6167"/>
                          </a:solidFill>
                          <a:latin typeface="Source Sans Pro" panose="020B0503030403020204" pitchFamily="34" charset="0"/>
                          <a:ea typeface="Source Sans Pro" panose="020B0503030403020204" pitchFamily="34" charset="0"/>
                        </a:rPr>
                        <a:t>variable.name, value.name          </a:t>
                      </a:r>
                    </a:p>
                    <a:p>
                      <a:pPr marL="0" marR="0" lvl="0" indent="0" algn="l" defTabSz="584200" rtl="0" eaLnBrk="1" fontAlgn="auto" latinLnBrk="0" hangingPunct="1">
                        <a:lnSpc>
                          <a:spcPct val="90000"/>
                        </a:lnSpc>
                        <a:spcBef>
                          <a:spcPts val="200"/>
                        </a:spcBef>
                        <a:spcAft>
                          <a:spcPts val="0"/>
                        </a:spcAft>
                        <a:buClrTx/>
                        <a:buSzTx/>
                        <a:buFontTx/>
                        <a:buNone/>
                        <a:tabLst/>
                        <a:defRPr/>
                      </a:pPr>
                      <a:r>
                        <a:rPr lang="en-US" sz="1200" b="0" dirty="0">
                          <a:solidFill>
                            <a:srgbClr val="5B6167"/>
                          </a:solidFill>
                          <a:latin typeface="Source Sans Pro" panose="020B0503030403020204" pitchFamily="34" charset="0"/>
                          <a:ea typeface="Source Sans Pro" panose="020B0503030403020204" pitchFamily="34" charset="0"/>
                        </a:rPr>
                        <a:t>  </a:t>
                      </a:r>
                      <a:endParaRPr lang="en-US" sz="1200" dirty="0">
                        <a:solidFill>
                          <a:srgbClr val="5B6167"/>
                        </a:solidFill>
                        <a:latin typeface="Source Sans Pro" panose="020B0503030403020204" pitchFamily="34" charset="0"/>
                        <a:ea typeface="Source Sans Pro" panose="020B0503030403020204" pitchFamily="34" charset="0"/>
                      </a:endParaRPr>
                    </a:p>
                    <a:p>
                      <a:pPr algn="l">
                        <a:lnSpc>
                          <a:spcPct val="90000"/>
                        </a:lnSpc>
                        <a:spcBef>
                          <a:spcPts val="200"/>
                        </a:spcBef>
                      </a:pPr>
                      <a:endParaRPr lang="en-US" sz="1200" b="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584200" rtl="0" eaLnBrk="1" fontAlgn="auto" latinLnBrk="0" hangingPunct="1">
                        <a:lnSpc>
                          <a:spcPct val="90000"/>
                        </a:lnSpc>
                        <a:spcBef>
                          <a:spcPts val="200"/>
                        </a:spcBef>
                        <a:spcAft>
                          <a:spcPts val="0"/>
                        </a:spcAft>
                        <a:buClrTx/>
                        <a:buSzTx/>
                        <a:buFontTx/>
                        <a:buNone/>
                        <a:tabLst/>
                        <a:defRPr/>
                      </a:pPr>
                      <a:r>
                        <a:rPr lang="en-US" sz="1200" b="0" dirty="0">
                          <a:solidFill>
                            <a:srgbClr val="5B6167"/>
                          </a:solidFill>
                          <a:latin typeface="Source Sans Pro" panose="020B0503030403020204" pitchFamily="34" charset="0"/>
                          <a:ea typeface="Source Sans Pro" panose="020B0503030403020204" pitchFamily="34" charset="0"/>
                        </a:rPr>
                        <a:t>Columns containing values to fill into cells, </a:t>
                      </a:r>
                      <a:br>
                        <a:rPr lang="en-US" sz="1200" b="0" dirty="0">
                          <a:solidFill>
                            <a:srgbClr val="5B6167"/>
                          </a:solidFill>
                          <a:latin typeface="Source Sans Pro" panose="020B0503030403020204" pitchFamily="34" charset="0"/>
                          <a:ea typeface="Source Sans Pro" panose="020B0503030403020204" pitchFamily="34" charset="0"/>
                        </a:rPr>
                      </a:br>
                      <a:r>
                        <a:rPr lang="en-US" sz="1200" b="0" dirty="0">
                          <a:solidFill>
                            <a:srgbClr val="5B6167"/>
                          </a:solidFill>
                          <a:latin typeface="Source Sans Pro" panose="020B0503030403020204" pitchFamily="34" charset="0"/>
                          <a:ea typeface="Source Sans Pro" panose="020B0503030403020204" pitchFamily="34" charset="0"/>
                        </a:rPr>
                        <a:t>often using measure() or </a:t>
                      </a:r>
                      <a:r>
                        <a:rPr lang="en-US" sz="1200" b="0" dirty="0" smtClean="0">
                          <a:solidFill>
                            <a:srgbClr val="5B6167"/>
                          </a:solidFill>
                          <a:latin typeface="Source Sans Pro" panose="020B0503030403020204" pitchFamily="34" charset="0"/>
                          <a:ea typeface="Source Sans Pro" panose="020B0503030403020204" pitchFamily="34" charset="0"/>
                        </a:rPr>
                        <a:t>patterns().</a:t>
                      </a:r>
                      <a:endParaRPr lang="en-US" sz="1200" b="0" dirty="0">
                        <a:solidFill>
                          <a:srgbClr val="5B6167"/>
                        </a:solidFill>
                        <a:latin typeface="Source Sans Pro" panose="020B0503030403020204" pitchFamily="34" charset="0"/>
                        <a:ea typeface="Source Sans Pro" panose="020B0503030403020204" pitchFamily="34" charset="0"/>
                      </a:endParaRPr>
                    </a:p>
                    <a:p>
                      <a:pPr marL="0" marR="0" lvl="0" indent="0" algn="l" defTabSz="584200" rtl="0" eaLnBrk="1" fontAlgn="auto" latinLnBrk="0" hangingPunct="1">
                        <a:lnSpc>
                          <a:spcPct val="90000"/>
                        </a:lnSpc>
                        <a:spcBef>
                          <a:spcPts val="200"/>
                        </a:spcBef>
                        <a:spcAft>
                          <a:spcPts val="0"/>
                        </a:spcAft>
                        <a:buClrTx/>
                        <a:buSzTx/>
                        <a:buFontTx/>
                        <a:buNone/>
                        <a:tabLst/>
                        <a:defRPr/>
                      </a:pPr>
                      <a:r>
                        <a:rPr lang="en-US" sz="1200" noProof="0" dirty="0">
                          <a:solidFill>
                            <a:srgbClr val="5B6167"/>
                          </a:solidFill>
                          <a:latin typeface="Source Sans Pro" panose="020B0503030403020204" pitchFamily="34" charset="0"/>
                          <a:ea typeface="Source Sans Pro" panose="020B0503030403020204" pitchFamily="34" charset="0"/>
                        </a:rPr>
                        <a:t>Character vector of ID column names. (optional) </a:t>
                      </a:r>
                    </a:p>
                    <a:p>
                      <a:pPr marL="0" marR="0" lvl="0" indent="0" algn="l" defTabSz="584200" rtl="0" eaLnBrk="1" fontAlgn="auto" latinLnBrk="0" hangingPunct="1">
                        <a:lnSpc>
                          <a:spcPct val="90000"/>
                        </a:lnSpc>
                        <a:spcBef>
                          <a:spcPts val="200"/>
                        </a:spcBef>
                        <a:spcAft>
                          <a:spcPts val="0"/>
                        </a:spcAft>
                        <a:buClrTx/>
                        <a:buSzTx/>
                        <a:buFontTx/>
                        <a:buNone/>
                        <a:tabLst/>
                        <a:defRPr/>
                      </a:pPr>
                      <a:endParaRPr lang="en-US" sz="1200" noProof="0" dirty="0">
                        <a:solidFill>
                          <a:srgbClr val="5B6167"/>
                        </a:solidFill>
                        <a:latin typeface="Source Sans Pro" panose="020B0503030403020204" pitchFamily="34" charset="0"/>
                        <a:ea typeface="Source Sans Pro" panose="020B0503030403020204" pitchFamily="34" charset="0"/>
                      </a:endParaRPr>
                    </a:p>
                    <a:p>
                      <a:pPr marL="0" marR="0" lvl="0" indent="0" algn="l" defTabSz="584200" rtl="0" eaLnBrk="1" fontAlgn="auto" latinLnBrk="0" hangingPunct="1">
                        <a:lnSpc>
                          <a:spcPct val="90000"/>
                        </a:lnSpc>
                        <a:spcBef>
                          <a:spcPts val="200"/>
                        </a:spcBef>
                        <a:spcAft>
                          <a:spcPts val="0"/>
                        </a:spcAft>
                        <a:buClrTx/>
                        <a:buSzTx/>
                        <a:buFontTx/>
                        <a:buNone/>
                        <a:tabLst/>
                        <a:defRPr/>
                      </a:pPr>
                      <a:r>
                        <a:rPr lang="en-US" sz="1200" noProof="0" dirty="0">
                          <a:solidFill>
                            <a:srgbClr val="5B6167"/>
                          </a:solidFill>
                          <a:latin typeface="Source Sans Pro" panose="020B0503030403020204" pitchFamily="34" charset="0"/>
                          <a:ea typeface="Source Sans Pro" panose="020B0503030403020204" pitchFamily="34" charset="0"/>
                        </a:rPr>
                        <a:t>Names for output columns </a:t>
                      </a:r>
                      <a:r>
                        <a:rPr lang="en-US" sz="1200" dirty="0">
                          <a:solidFill>
                            <a:srgbClr val="5B6167"/>
                          </a:solidFill>
                          <a:latin typeface="Source Sans Pro" panose="020B0503030403020204" pitchFamily="34" charset="0"/>
                          <a:ea typeface="Source Sans Pro" panose="020B0503030403020204" pitchFamily="34" charset="0"/>
                        </a:rPr>
                        <a:t>(optional).</a:t>
                      </a:r>
                    </a:p>
                    <a:p>
                      <a:pPr marL="0" marR="0" lvl="0" indent="0" algn="l" defTabSz="584200" rtl="0" eaLnBrk="1" fontAlgn="auto" latinLnBrk="0" hangingPunct="1">
                        <a:lnSpc>
                          <a:spcPct val="90000"/>
                        </a:lnSpc>
                        <a:spcBef>
                          <a:spcPts val="200"/>
                        </a:spcBef>
                        <a:spcAft>
                          <a:spcPts val="0"/>
                        </a:spcAft>
                        <a:buClrTx/>
                        <a:buSzTx/>
                        <a:buFontTx/>
                        <a:buNone/>
                        <a:tabLst/>
                        <a:defRPr/>
                      </a:pPr>
                      <a:endParaRPr lang="en-US" sz="1200" dirty="0">
                        <a:solidFill>
                          <a:srgbClr val="5B6167"/>
                        </a:solidFill>
                        <a:latin typeface="Source Sans Pro" panose="020B0503030403020204" pitchFamily="34" charset="0"/>
                        <a:ea typeface="Source Sans Pro" panose="020B0503030403020204" pitchFamily="34" charset="0"/>
                      </a:endParaRPr>
                    </a:p>
                    <a:p>
                      <a:pPr marL="0" marR="0" lvl="0" indent="0" algn="l" defTabSz="584200" rtl="0" eaLnBrk="1" fontAlgn="auto" latinLnBrk="0" hangingPunct="1">
                        <a:lnSpc>
                          <a:spcPct val="90000"/>
                        </a:lnSpc>
                        <a:spcBef>
                          <a:spcPts val="200"/>
                        </a:spcBef>
                        <a:spcAft>
                          <a:spcPts val="0"/>
                        </a:spcAft>
                        <a:buClrTx/>
                        <a:buSzTx/>
                        <a:buFontTx/>
                        <a:buNone/>
                        <a:tabLst/>
                        <a:defRPr/>
                      </a:pPr>
                      <a:endParaRPr lang="en-US" sz="1200" b="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687017"/>
                  </a:ext>
                </a:extLst>
              </a:tr>
              <a:tr h="217135">
                <a:tc>
                  <a:txBody>
                    <a:bodyPr/>
                    <a:lstStyle/>
                    <a:p>
                      <a:pPr algn="l">
                        <a:lnSpc>
                          <a:spcPct val="90000"/>
                        </a:lnSpc>
                        <a:spcBef>
                          <a:spcPts val="200"/>
                        </a:spcBef>
                      </a:pPr>
                      <a:endParaRPr lang="en-US" sz="120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584200" rtl="0" eaLnBrk="1" fontAlgn="auto" latinLnBrk="0" hangingPunct="1">
                        <a:lnSpc>
                          <a:spcPct val="90000"/>
                        </a:lnSpc>
                        <a:spcBef>
                          <a:spcPts val="200"/>
                        </a:spcBef>
                        <a:spcAft>
                          <a:spcPts val="0"/>
                        </a:spcAft>
                        <a:buClrTx/>
                        <a:buSzTx/>
                        <a:buFontTx/>
                        <a:buNone/>
                        <a:tabLst/>
                        <a:defRPr/>
                      </a:pPr>
                      <a:endParaRPr lang="en-US" sz="120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30144068"/>
                  </a:ext>
                </a:extLst>
              </a:tr>
              <a:tr h="550616">
                <a:tc>
                  <a:txBody>
                    <a:bodyPr/>
                    <a:lstStyle/>
                    <a:p>
                      <a:pPr algn="l">
                        <a:lnSpc>
                          <a:spcPct val="90000"/>
                        </a:lnSpc>
                        <a:spcBef>
                          <a:spcPts val="200"/>
                        </a:spcBef>
                      </a:pPr>
                      <a:r>
                        <a:rPr lang="en-US" sz="1200" b="0" dirty="0">
                          <a:solidFill>
                            <a:srgbClr val="5B6167"/>
                          </a:solidFill>
                          <a:latin typeface="Source Sans Pro" panose="020B0503030403020204" pitchFamily="34" charset="0"/>
                          <a:ea typeface="Source Sans Pro" panose="020B0503030403020204" pitchFamily="34" charset="0"/>
                        </a:rPr>
                        <a:t/>
                      </a:r>
                      <a:br>
                        <a:rPr lang="en-US" sz="1200" b="0" dirty="0">
                          <a:solidFill>
                            <a:srgbClr val="5B6167"/>
                          </a:solidFill>
                          <a:latin typeface="Source Sans Pro" panose="020B0503030403020204" pitchFamily="34" charset="0"/>
                          <a:ea typeface="Source Sans Pro" panose="020B0503030403020204" pitchFamily="34" charset="0"/>
                        </a:rPr>
                      </a:br>
                      <a:endParaRPr lang="en-US" sz="1200" b="0" dirty="0">
                        <a:solidFill>
                          <a:srgbClr val="5B6167"/>
                        </a:solidFill>
                        <a:latin typeface="Source Sans Pro" panose="020B0503030403020204" pitchFamily="34" charset="0"/>
                        <a:ea typeface="Source Sans Pro" panose="020B0503030403020204" pitchFamily="34" charset="0"/>
                      </a:endParaRPr>
                    </a:p>
                    <a:p>
                      <a:pPr algn="l">
                        <a:lnSpc>
                          <a:spcPct val="90000"/>
                        </a:lnSpc>
                        <a:spcBef>
                          <a:spcPts val="200"/>
                        </a:spcBef>
                      </a:pPr>
                      <a:endParaRPr lang="en-US" sz="1200" b="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584200" rtl="0" eaLnBrk="1" fontAlgn="auto" latinLnBrk="0" hangingPunct="1">
                        <a:lnSpc>
                          <a:spcPct val="90000"/>
                        </a:lnSpc>
                        <a:spcBef>
                          <a:spcPts val="200"/>
                        </a:spcBef>
                        <a:spcAft>
                          <a:spcPts val="0"/>
                        </a:spcAft>
                        <a:buClrTx/>
                        <a:buSzTx/>
                        <a:buFontTx/>
                        <a:buNone/>
                        <a:tabLst/>
                        <a:defRPr/>
                      </a:pPr>
                      <a:endParaRPr lang="en-US" sz="1200" b="0" dirty="0">
                        <a:solidFill>
                          <a:srgbClr val="5B6167"/>
                        </a:solidFill>
                        <a:latin typeface="Source Sans Pro" panose="020B0503030403020204" pitchFamily="34" charset="0"/>
                        <a:ea typeface="Source Sans Pro" panose="020B0503030403020204" pitchFamily="34" charset="0"/>
                      </a:endParaRPr>
                    </a:p>
                    <a:p>
                      <a:pPr marL="0" marR="0" lvl="0" indent="0" algn="l" defTabSz="584200" rtl="0" eaLnBrk="1" fontAlgn="auto" latinLnBrk="0" hangingPunct="1">
                        <a:lnSpc>
                          <a:spcPct val="90000"/>
                        </a:lnSpc>
                        <a:spcBef>
                          <a:spcPts val="200"/>
                        </a:spcBef>
                        <a:spcAft>
                          <a:spcPts val="0"/>
                        </a:spcAft>
                        <a:buClrTx/>
                        <a:buSzTx/>
                        <a:buFontTx/>
                        <a:buNone/>
                        <a:tabLst/>
                        <a:defRPr/>
                      </a:pPr>
                      <a:endParaRPr lang="en-US" sz="1200" dirty="0">
                        <a:solidFill>
                          <a:srgbClr val="5B6167"/>
                        </a:solidFill>
                        <a:latin typeface="Source Sans Pro" panose="020B0503030403020204" pitchFamily="34" charset="0"/>
                        <a:ea typeface="Source Sans Pro" panose="020B0503030403020204" pitchFamily="34" charset="0"/>
                      </a:endParaRPr>
                    </a:p>
                    <a:p>
                      <a:pPr marL="0" marR="0" lvl="0" indent="0" algn="l" defTabSz="584200" rtl="0" eaLnBrk="1" fontAlgn="auto" latinLnBrk="0" hangingPunct="1">
                        <a:lnSpc>
                          <a:spcPct val="90000"/>
                        </a:lnSpc>
                        <a:spcBef>
                          <a:spcPts val="200"/>
                        </a:spcBef>
                        <a:spcAft>
                          <a:spcPts val="0"/>
                        </a:spcAft>
                        <a:buClrTx/>
                        <a:buSzTx/>
                        <a:buFontTx/>
                        <a:buNone/>
                        <a:tabLst/>
                        <a:defRPr/>
                      </a:pPr>
                      <a:r>
                        <a:rPr lang="en-US" sz="1200" noProof="0" dirty="0">
                          <a:solidFill>
                            <a:srgbClr val="5B6167"/>
                          </a:solidFill>
                          <a:latin typeface="Source Sans Pro" panose="020B0503030403020204" pitchFamily="34" charset="0"/>
                          <a:ea typeface="Source Sans Pro" panose="020B0503030403020204" pitchFamily="34" charset="0"/>
                        </a:rPr>
                        <a:t/>
                      </a:r>
                      <a:br>
                        <a:rPr lang="en-US" sz="1200" noProof="0" dirty="0">
                          <a:solidFill>
                            <a:srgbClr val="5B6167"/>
                          </a:solidFill>
                          <a:latin typeface="Source Sans Pro" panose="020B0503030403020204" pitchFamily="34" charset="0"/>
                          <a:ea typeface="Source Sans Pro" panose="020B0503030403020204" pitchFamily="34" charset="0"/>
                        </a:rPr>
                      </a:br>
                      <a:endParaRPr lang="en-US" sz="1200" b="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87247653"/>
                  </a:ext>
                </a:extLst>
              </a:tr>
              <a:tr h="192793">
                <a:tc>
                  <a:txBody>
                    <a:bodyPr/>
                    <a:lstStyle/>
                    <a:p>
                      <a:pPr algn="l">
                        <a:lnSpc>
                          <a:spcPct val="90000"/>
                        </a:lnSpc>
                        <a:spcBef>
                          <a:spcPts val="200"/>
                        </a:spcBef>
                      </a:pPr>
                      <a:endParaRPr lang="en-US" sz="120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584200" rtl="0" eaLnBrk="1" fontAlgn="auto" latinLnBrk="0" hangingPunct="1">
                        <a:lnSpc>
                          <a:spcPct val="90000"/>
                        </a:lnSpc>
                        <a:spcBef>
                          <a:spcPts val="200"/>
                        </a:spcBef>
                        <a:spcAft>
                          <a:spcPts val="0"/>
                        </a:spcAft>
                        <a:buClrTx/>
                        <a:buSzTx/>
                        <a:buFontTx/>
                        <a:buNone/>
                        <a:tabLst/>
                        <a:defRPr/>
                      </a:pPr>
                      <a:endParaRPr lang="en-US" sz="120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199522"/>
                  </a:ext>
                </a:extLst>
              </a:tr>
            </a:tbl>
          </a:graphicData>
        </a:graphic>
      </p:graphicFrame>
      <p:pic>
        <p:nvPicPr>
          <p:cNvPr id="311" name="Image"/>
          <p:cNvPicPr>
            <a:picLocks noChangeAspect="1"/>
          </p:cNvPicPr>
          <p:nvPr/>
        </p:nvPicPr>
        <p:blipFill rotWithShape="1">
          <a:blip r:embed="rId3">
            <a:extLst>
              <a:ext uri="{28A0092B-C50C-407E-A947-70E740481C1C}">
                <a14:useLocalDpi xmlns:a14="http://schemas.microsoft.com/office/drawing/2010/main" val="0"/>
              </a:ext>
            </a:extLst>
          </a:blip>
          <a:srcRect r="514"/>
          <a:stretch/>
        </p:blipFill>
        <p:spPr>
          <a:xfrm>
            <a:off x="8394985" y="-647"/>
            <a:ext cx="5575016" cy="1992182"/>
          </a:xfrm>
          <a:prstGeom prst="rect">
            <a:avLst/>
          </a:prstGeom>
          <a:ln w="12700">
            <a:miter lim="400000"/>
          </a:ln>
        </p:spPr>
      </p:pic>
      <p:sp>
        <p:nvSpPr>
          <p:cNvPr id="187" name="Line"/>
          <p:cNvSpPr/>
          <p:nvPr/>
        </p:nvSpPr>
        <p:spPr>
          <a:xfrm flipV="1">
            <a:off x="9359106" y="1144117"/>
            <a:ext cx="2916000" cy="0"/>
          </a:xfrm>
          <a:prstGeom prst="line">
            <a:avLst/>
          </a:prstGeom>
          <a:ln w="12700">
            <a:solidFill>
              <a:schemeClr val="tx1">
                <a:lumMod val="60000"/>
                <a:lumOff val="40000"/>
              </a:schemeClr>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274" name="Line"/>
          <p:cNvSpPr/>
          <p:nvPr/>
        </p:nvSpPr>
        <p:spPr>
          <a:xfrm>
            <a:off x="241300" y="10337513"/>
            <a:ext cx="13434202" cy="1"/>
          </a:xfrm>
          <a:prstGeom prst="line">
            <a:avLst/>
          </a:prstGeom>
          <a:ln w="12700">
            <a:solidFill>
              <a:srgbClr val="5B6167"/>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298" name="RStudio® is a trademark of RStudio, Inc.  •  CC BY SA Your Name •  your@email.com  •  844-448-1212 • your.website.com •  Learn more at webpage or vignette   •  package version  0.5.0 •  Updated: 2017-01"/>
          <p:cNvSpPr txBox="1"/>
          <p:nvPr/>
        </p:nvSpPr>
        <p:spPr>
          <a:xfrm>
            <a:off x="2353572" y="10347903"/>
            <a:ext cx="11322666" cy="234855"/>
          </a:xfrm>
          <a:prstGeom prst="rect">
            <a:avLst/>
          </a:prstGeom>
          <a:ln w="12700">
            <a:miter lim="400000"/>
          </a:ln>
          <a:extLst>
            <a:ext uri="{C572A759-6A51-4108-AA02-DFA0A04FC94B}">
              <ma14:wrappingTextBoxFlag xmlns:ma14="http://schemas.microsoft.com/office/mac/drawingml/2011/main" xmlns="" val="1"/>
            </a:ext>
          </a:extLst>
        </p:spPr>
        <p:txBody>
          <a:bodyPr lIns="54570" tIns="54570" rIns="54570" bIns="54570" anchor="ctr">
            <a:spAutoFit/>
          </a:bodyPr>
          <a:lstStyle/>
          <a:p>
            <a:pPr algn="r">
              <a:lnSpc>
                <a:spcPct val="90000"/>
              </a:lnSpc>
              <a:spcBef>
                <a:spcPts val="0"/>
              </a:spcBef>
              <a:defRPr sz="900" b="0">
                <a:solidFill>
                  <a:srgbClr val="000000"/>
                </a:solidFill>
              </a:defRPr>
            </a:pPr>
            <a:r>
              <a:rPr lang="en-US" dirty="0">
                <a:solidFill>
                  <a:srgbClr val="5B6167"/>
                </a:solidFill>
              </a:rPr>
              <a:t>Created by Erik Petrovsky  and Mara Destéfanis - </a:t>
            </a:r>
            <a:r>
              <a:rPr lang="en-US" dirty="0">
                <a:solidFill>
                  <a:srgbClr val="757878"/>
                </a:solidFill>
                <a:hlinkClick r:id="rId4">
                  <a:extLst>
                    <a:ext uri="{A12FA001-AC4F-418D-AE19-62706E023703}">
                      <ahyp:hlinkClr xmlns:ahyp="http://schemas.microsoft.com/office/drawing/2018/hyperlinkcolor" xmlns="" val="tx"/>
                    </a:ext>
                  </a:extLst>
                </a:hlinkClick>
              </a:rPr>
              <a:t>maragdestefanis@gmail.com</a:t>
            </a:r>
            <a:r>
              <a:rPr lang="da-DK" dirty="0">
                <a:solidFill>
                  <a:srgbClr val="5B6167"/>
                </a:solidFill>
              </a:rPr>
              <a:t>• Learn more with the data.table </a:t>
            </a:r>
            <a:r>
              <a:rPr lang="da-DK" dirty="0">
                <a:solidFill>
                  <a:srgbClr val="5B6167"/>
                </a:solidFill>
                <a:hlinkClick r:id="rId5">
                  <a:extLst>
                    <a:ext uri="{A12FA001-AC4F-418D-AE19-62706E023703}">
                      <ahyp:hlinkClr xmlns:ahyp="http://schemas.microsoft.com/office/drawing/2018/hyperlinkcolor" xmlns="" val="tx"/>
                    </a:ext>
                  </a:extLst>
                </a:hlinkClick>
              </a:rPr>
              <a:t>homepage</a:t>
            </a:r>
            <a:r>
              <a:rPr lang="da-DK" dirty="0">
                <a:solidFill>
                  <a:srgbClr val="5B6167"/>
                </a:solidFill>
              </a:rPr>
              <a:t> or </a:t>
            </a:r>
            <a:r>
              <a:rPr lang="da-DK" dirty="0">
                <a:solidFill>
                  <a:srgbClr val="5B6167"/>
                </a:solidFill>
                <a:hlinkClick r:id="rId6">
                  <a:extLst>
                    <a:ext uri="{A12FA001-AC4F-418D-AE19-62706E023703}">
                      <ahyp:hlinkClr xmlns:ahyp="http://schemas.microsoft.com/office/drawing/2018/hyperlinkcolor" xmlns="" val="tx"/>
                    </a:ext>
                  </a:extLst>
                </a:hlinkClick>
              </a:rPr>
              <a:t>vignette</a:t>
            </a:r>
            <a:r>
              <a:rPr lang="da-DK" dirty="0">
                <a:solidFill>
                  <a:srgbClr val="5B6167"/>
                </a:solidFill>
              </a:rPr>
              <a:t> • data.table version 1.15.0 • Updated: 2024-01</a:t>
            </a:r>
          </a:p>
        </p:txBody>
      </p:sp>
      <p:sp>
        <p:nvSpPr>
          <p:cNvPr id="2" name="Rektangel 1"/>
          <p:cNvSpPr/>
          <p:nvPr/>
        </p:nvSpPr>
        <p:spPr>
          <a:xfrm>
            <a:off x="4812083" y="1179735"/>
            <a:ext cx="339837" cy="276999"/>
          </a:xfrm>
          <a:prstGeom prst="rect">
            <a:avLst/>
          </a:prstGeom>
        </p:spPr>
        <p:txBody>
          <a:bodyPr wrap="none" lIns="0" rIns="0">
            <a:spAutoFit/>
          </a:bodyPr>
          <a:lstStyle/>
          <a:p>
            <a:pPr lvl="1" indent="0"/>
            <a:r>
              <a:rPr lang="da-DK" dirty="0"/>
              <a:t>BIND</a:t>
            </a:r>
          </a:p>
        </p:txBody>
      </p:sp>
      <p:sp>
        <p:nvSpPr>
          <p:cNvPr id="172" name="Line"/>
          <p:cNvSpPr/>
          <p:nvPr/>
        </p:nvSpPr>
        <p:spPr>
          <a:xfrm flipV="1">
            <a:off x="4812083" y="1144821"/>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186" name="Layout Suggestions"/>
          <p:cNvSpPr txBox="1"/>
          <p:nvPr/>
        </p:nvSpPr>
        <p:spPr>
          <a:xfrm>
            <a:off x="9359106" y="1240472"/>
            <a:ext cx="3840883" cy="340029"/>
          </a:xfrm>
          <a:prstGeom prst="rect">
            <a:avLst/>
          </a:prstGeom>
          <a:ln w="12700">
            <a:miter lim="400000"/>
          </a:ln>
          <a:extLst>
            <a:ext uri="{C572A759-6A51-4108-AA02-DFA0A04FC94B}">
              <ma14:wrappingTextBoxFlag xmlns:ma14="http://schemas.microsoft.com/office/mac/drawingml/2011/main" xmlns="" val="1"/>
            </a:ext>
          </a:extLst>
        </p:spPr>
        <p:txBody>
          <a:bodyPr wrap="square" lIns="0" tIns="12700" rIns="0" bIns="12700" anchor="ctr">
            <a:spAutoFit/>
          </a:bodyPr>
          <a:lstStyle/>
          <a:p>
            <a:pPr lvl="1" indent="0">
              <a:lnSpc>
                <a:spcPct val="80000"/>
              </a:lnSpc>
              <a:spcBef>
                <a:spcPts val="0"/>
              </a:spcBef>
              <a:defRPr sz="2500" b="0">
                <a:solidFill>
                  <a:srgbClr val="628DB5"/>
                </a:solidFill>
              </a:defRPr>
            </a:pPr>
            <a:r>
              <a:rPr lang="en-US" dirty="0">
                <a:solidFill>
                  <a:srgbClr val="393939"/>
                </a:solidFill>
              </a:rPr>
              <a:t>Apply function to cols.</a:t>
            </a:r>
          </a:p>
        </p:txBody>
      </p:sp>
      <p:sp>
        <p:nvSpPr>
          <p:cNvPr id="88" name="Line"/>
          <p:cNvSpPr/>
          <p:nvPr/>
        </p:nvSpPr>
        <p:spPr>
          <a:xfrm>
            <a:off x="290230" y="5156805"/>
            <a:ext cx="4320000" cy="0"/>
          </a:xfrm>
          <a:prstGeom prst="line">
            <a:avLst/>
          </a:prstGeom>
          <a:ln w="12700">
            <a:solidFill>
              <a:schemeClr val="tx1">
                <a:lumMod val="60000"/>
                <a:lumOff val="40000"/>
              </a:schemeClr>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89" name="Logistics"/>
          <p:cNvSpPr txBox="1"/>
          <p:nvPr/>
        </p:nvSpPr>
        <p:spPr>
          <a:xfrm>
            <a:off x="290230" y="5248442"/>
            <a:ext cx="2816477" cy="340029"/>
          </a:xfrm>
          <a:prstGeom prst="rect">
            <a:avLst/>
          </a:prstGeom>
          <a:ln w="12700">
            <a:miter lim="400000"/>
          </a:ln>
          <a:extLst>
            <a:ext uri="{C572A759-6A51-4108-AA02-DFA0A04FC94B}">
              <ma14:wrappingTextBoxFlag xmlns:ma14="http://schemas.microsoft.com/office/mac/drawingml/2011/main" xmlns="" val="1"/>
            </a:ext>
          </a:extLst>
        </p:spPr>
        <p:txBody>
          <a:bodyPr wrap="none" lIns="0" tIns="12700" rIns="0" bIns="12700" anchor="ctr">
            <a:spAutoFit/>
          </a:bodyPr>
          <a:lstStyle/>
          <a:p>
            <a:pPr lvl="1" indent="0">
              <a:lnSpc>
                <a:spcPct val="80000"/>
              </a:lnSpc>
              <a:spcBef>
                <a:spcPts val="0"/>
              </a:spcBef>
              <a:defRPr sz="2500" b="0">
                <a:solidFill>
                  <a:srgbClr val="628DB5"/>
                </a:solidFill>
              </a:defRPr>
            </a:pPr>
            <a:r>
              <a:rPr lang="en-US" dirty="0">
                <a:solidFill>
                  <a:srgbClr val="393939"/>
                </a:solidFill>
              </a:rPr>
              <a:t>Combine data.tables</a:t>
            </a:r>
          </a:p>
        </p:txBody>
      </p:sp>
      <p:sp>
        <p:nvSpPr>
          <p:cNvPr id="90" name="Use headers, colors, and/or backgrounds to separate or group together sections."/>
          <p:cNvSpPr txBox="1"/>
          <p:nvPr/>
        </p:nvSpPr>
        <p:spPr>
          <a:xfrm>
            <a:off x="2026690" y="6130245"/>
            <a:ext cx="2576956" cy="38750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54570">
            <a:spAutoFit/>
          </a:bodyPr>
          <a:lstStyle/>
          <a:p>
            <a:pPr lvl="1" indent="0">
              <a:lnSpc>
                <a:spcPct val="90000"/>
              </a:lnSpc>
            </a:pPr>
            <a:r>
              <a:rPr lang="en-US" b="0" dirty="0">
                <a:solidFill>
                  <a:srgbClr val="000000"/>
                </a:solidFill>
              </a:rPr>
              <a:t>dt_a[dt_b,</a:t>
            </a:r>
            <a:r>
              <a:rPr lang="en-US" dirty="0">
                <a:solidFill>
                  <a:srgbClr val="000000"/>
                </a:solidFill>
              </a:rPr>
              <a:t> on = .(b = y)</a:t>
            </a:r>
            <a:r>
              <a:rPr lang="en-US" b="0" dirty="0">
                <a:solidFill>
                  <a:srgbClr val="000000"/>
                </a:solidFill>
              </a:rPr>
              <a:t>] – join data.tables on rows with equal values.</a:t>
            </a:r>
            <a:endParaRPr lang="en-US" b="0" dirty="0">
              <a:solidFill>
                <a:srgbClr val="5B6167"/>
              </a:solidFill>
            </a:endParaRPr>
          </a:p>
        </p:txBody>
      </p:sp>
      <p:graphicFrame>
        <p:nvGraphicFramePr>
          <p:cNvPr id="93" name="Table"/>
          <p:cNvGraphicFramePr/>
          <p:nvPr>
            <p:extLst>
              <p:ext uri="{D42A27DB-BD31-4B8C-83A1-F6EECF244321}">
                <p14:modId xmlns:p14="http://schemas.microsoft.com/office/powerpoint/2010/main" val="1471732956"/>
              </p:ext>
            </p:extLst>
          </p:nvPr>
        </p:nvGraphicFramePr>
        <p:xfrm>
          <a:off x="290230" y="6120023"/>
          <a:ext cx="3096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c</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3"/>
                  </a:ext>
                </a:extLst>
              </a:tr>
            </a:tbl>
          </a:graphicData>
        </a:graphic>
      </p:graphicFrame>
      <p:sp>
        <p:nvSpPr>
          <p:cNvPr id="98" name="Rektangel 97"/>
          <p:cNvSpPr/>
          <p:nvPr/>
        </p:nvSpPr>
        <p:spPr>
          <a:xfrm>
            <a:off x="290230" y="5784741"/>
            <a:ext cx="333425" cy="276999"/>
          </a:xfrm>
          <a:prstGeom prst="rect">
            <a:avLst/>
          </a:prstGeom>
        </p:spPr>
        <p:txBody>
          <a:bodyPr wrap="none" lIns="0" rIns="0">
            <a:spAutoFit/>
          </a:bodyPr>
          <a:lstStyle/>
          <a:p>
            <a:pPr lvl="1" indent="0"/>
            <a:r>
              <a:rPr lang="da-DK" dirty="0"/>
              <a:t>JOIN</a:t>
            </a:r>
          </a:p>
        </p:txBody>
      </p:sp>
      <p:sp>
        <p:nvSpPr>
          <p:cNvPr id="99" name="Line"/>
          <p:cNvSpPr/>
          <p:nvPr/>
        </p:nvSpPr>
        <p:spPr>
          <a:xfrm flipV="1">
            <a:off x="290230" y="5762633"/>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100" name="Line"/>
          <p:cNvSpPr/>
          <p:nvPr/>
        </p:nvSpPr>
        <p:spPr>
          <a:xfrm>
            <a:off x="290230" y="7923419"/>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101" name="Rektangel 100"/>
          <p:cNvSpPr/>
          <p:nvPr/>
        </p:nvSpPr>
        <p:spPr>
          <a:xfrm>
            <a:off x="290230" y="7945490"/>
            <a:ext cx="971420" cy="276999"/>
          </a:xfrm>
          <a:prstGeom prst="rect">
            <a:avLst/>
          </a:prstGeom>
        </p:spPr>
        <p:txBody>
          <a:bodyPr wrap="none" lIns="0" rIns="0">
            <a:spAutoFit/>
          </a:bodyPr>
          <a:lstStyle/>
          <a:p>
            <a:pPr lvl="1" indent="0"/>
            <a:r>
              <a:rPr lang="da-DK" dirty="0"/>
              <a:t>ROLLING JOIN</a:t>
            </a:r>
          </a:p>
        </p:txBody>
      </p:sp>
      <p:graphicFrame>
        <p:nvGraphicFramePr>
          <p:cNvPr id="102" name="Table"/>
          <p:cNvGraphicFramePr/>
          <p:nvPr>
            <p:extLst>
              <p:ext uri="{D42A27DB-BD31-4B8C-83A1-F6EECF244321}">
                <p14:modId xmlns:p14="http://schemas.microsoft.com/office/powerpoint/2010/main" val="4132378329"/>
              </p:ext>
            </p:extLst>
          </p:nvPr>
        </p:nvGraphicFramePr>
        <p:xfrm>
          <a:off x="848284" y="6120023"/>
          <a:ext cx="3096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x</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y</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c</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3"/>
                  </a:ext>
                </a:extLst>
              </a:tr>
            </a:tbl>
          </a:graphicData>
        </a:graphic>
      </p:graphicFrame>
      <p:sp>
        <p:nvSpPr>
          <p:cNvPr id="103" name="Use headers, colors, and/or backgrounds to separate or group together sections."/>
          <p:cNvSpPr txBox="1"/>
          <p:nvPr/>
        </p:nvSpPr>
        <p:spPr>
          <a:xfrm>
            <a:off x="608783" y="6272399"/>
            <a:ext cx="318258" cy="345655"/>
          </a:xfrm>
          <a:prstGeom prst="rect">
            <a:avLst/>
          </a:prstGeom>
          <a:ln w="12700">
            <a:miter lim="400000"/>
          </a:ln>
          <a:extLst>
            <a:ext uri="{C572A759-6A51-4108-AA02-DFA0A04FC94B}">
              <ma14:wrappingTextBoxFlag xmlns:ma14="http://schemas.microsoft.com/office/mac/drawingml/2011/main" xmlns="" val="1"/>
            </a:ext>
          </a:extLst>
        </p:spPr>
        <p:txBody>
          <a:bodyPr wrap="square" lIns="54570" tIns="54570" rIns="54570" bIns="54570">
            <a:spAutoFit/>
          </a:bodyPr>
          <a:lstStyle/>
          <a:p>
            <a:pPr lvl="1" indent="0">
              <a:lnSpc>
                <a:spcPct val="90000"/>
              </a:lnSpc>
            </a:pPr>
            <a:r>
              <a:rPr lang="en-US" sz="1700" b="0" dirty="0">
                <a:solidFill>
                  <a:srgbClr val="757878"/>
                </a:solidFill>
              </a:rPr>
              <a:t>+</a:t>
            </a:r>
          </a:p>
        </p:txBody>
      </p:sp>
      <p:graphicFrame>
        <p:nvGraphicFramePr>
          <p:cNvPr id="104" name="Table"/>
          <p:cNvGraphicFramePr/>
          <p:nvPr>
            <p:extLst>
              <p:ext uri="{D42A27DB-BD31-4B8C-83A1-F6EECF244321}">
                <p14:modId xmlns:p14="http://schemas.microsoft.com/office/powerpoint/2010/main" val="542972259"/>
              </p:ext>
            </p:extLst>
          </p:nvPr>
        </p:nvGraphicFramePr>
        <p:xfrm>
          <a:off x="1362215" y="6120023"/>
          <a:ext cx="4644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r>
                        <a:rPr lang="da-DK" dirty="0"/>
                        <a:t>x</a:t>
                      </a: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c</a:t>
                      </a:r>
                      <a:endParaRPr dirty="0">
                        <a:solidFill>
                          <a:srgbClr val="212121"/>
                        </a:solidFill>
                      </a:endParaRPr>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3"/>
                  </a:ext>
                </a:extLst>
              </a:tr>
            </a:tbl>
          </a:graphicData>
        </a:graphic>
      </p:graphicFrame>
      <p:sp>
        <p:nvSpPr>
          <p:cNvPr id="105" name="Use headers, colors, and/or backgrounds to separate or group together sections."/>
          <p:cNvSpPr txBox="1"/>
          <p:nvPr/>
        </p:nvSpPr>
        <p:spPr>
          <a:xfrm>
            <a:off x="1145628" y="6272843"/>
            <a:ext cx="318258" cy="345655"/>
          </a:xfrm>
          <a:prstGeom prst="rect">
            <a:avLst/>
          </a:prstGeom>
          <a:ln w="12700">
            <a:miter lim="400000"/>
          </a:ln>
          <a:extLst>
            <a:ext uri="{C572A759-6A51-4108-AA02-DFA0A04FC94B}">
              <ma14:wrappingTextBoxFlag xmlns:ma14="http://schemas.microsoft.com/office/mac/drawingml/2011/main" xmlns="" val="1"/>
            </a:ext>
          </a:extLst>
        </p:spPr>
        <p:txBody>
          <a:bodyPr wrap="square" lIns="54570" tIns="54570" rIns="54570" bIns="54570">
            <a:spAutoFit/>
          </a:bodyPr>
          <a:lstStyle/>
          <a:p>
            <a:pPr lvl="1" indent="0">
              <a:lnSpc>
                <a:spcPct val="90000"/>
              </a:lnSpc>
            </a:pPr>
            <a:r>
              <a:rPr lang="en-US" sz="1700" b="0" dirty="0">
                <a:solidFill>
                  <a:srgbClr val="757878"/>
                </a:solidFill>
              </a:rPr>
              <a:t>=</a:t>
            </a:r>
          </a:p>
        </p:txBody>
      </p:sp>
      <p:sp>
        <p:nvSpPr>
          <p:cNvPr id="106" name="Use headers, colors, and/or backgrounds to separate or group together sections."/>
          <p:cNvSpPr txBox="1"/>
          <p:nvPr/>
        </p:nvSpPr>
        <p:spPr>
          <a:xfrm>
            <a:off x="2556941" y="7063080"/>
            <a:ext cx="2046705" cy="5537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54570">
            <a:spAutoFit/>
          </a:bodyPr>
          <a:lstStyle/>
          <a:p>
            <a:pPr lvl="1" indent="0">
              <a:lnSpc>
                <a:spcPct val="90000"/>
              </a:lnSpc>
            </a:pPr>
            <a:r>
              <a:rPr lang="en-US" b="0" dirty="0">
                <a:solidFill>
                  <a:srgbClr val="000000"/>
                </a:solidFill>
              </a:rPr>
              <a:t>dt_a[dt_b,</a:t>
            </a:r>
            <a:r>
              <a:rPr lang="en-US" dirty="0">
                <a:solidFill>
                  <a:srgbClr val="000000"/>
                </a:solidFill>
              </a:rPr>
              <a:t> on = .(b = y, c &gt; z)</a:t>
            </a:r>
            <a:r>
              <a:rPr lang="en-US" b="0" dirty="0">
                <a:solidFill>
                  <a:srgbClr val="000000"/>
                </a:solidFill>
              </a:rPr>
              <a:t>] – join data.tables on rows with equal </a:t>
            </a:r>
            <a:r>
              <a:rPr lang="en-US" b="0" i="1" dirty="0">
                <a:solidFill>
                  <a:srgbClr val="000000"/>
                </a:solidFill>
              </a:rPr>
              <a:t>and unequal </a:t>
            </a:r>
            <a:r>
              <a:rPr lang="en-US" b="0" dirty="0">
                <a:solidFill>
                  <a:srgbClr val="000000"/>
                </a:solidFill>
              </a:rPr>
              <a:t>values.</a:t>
            </a:r>
          </a:p>
        </p:txBody>
      </p:sp>
      <p:graphicFrame>
        <p:nvGraphicFramePr>
          <p:cNvPr id="107" name="Table"/>
          <p:cNvGraphicFramePr/>
          <p:nvPr>
            <p:extLst>
              <p:ext uri="{D42A27DB-BD31-4B8C-83A1-F6EECF244321}">
                <p14:modId xmlns:p14="http://schemas.microsoft.com/office/powerpoint/2010/main" val="2532188908"/>
              </p:ext>
            </p:extLst>
          </p:nvPr>
        </p:nvGraphicFramePr>
        <p:xfrm>
          <a:off x="290230" y="7062838"/>
          <a:ext cx="4644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c</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c</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r>
                        <a:rPr lang="da-DK" dirty="0">
                          <a:solidFill>
                            <a:srgbClr val="212121"/>
                          </a:solidFill>
                        </a:rPr>
                        <a:t>7</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r>
                        <a:rPr lang="da-DK" dirty="0">
                          <a:solidFill>
                            <a:srgbClr val="212121"/>
                          </a:solidFill>
                        </a:rPr>
                        <a:t>5</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r>
                        <a:rPr lang="da-DK" dirty="0">
                          <a:solidFill>
                            <a:srgbClr val="212121"/>
                          </a:solidFill>
                        </a:rPr>
                        <a:t>6</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3"/>
                  </a:ext>
                </a:extLst>
              </a:tr>
            </a:tbl>
          </a:graphicData>
        </a:graphic>
      </p:graphicFrame>
      <p:graphicFrame>
        <p:nvGraphicFramePr>
          <p:cNvPr id="108" name="Table"/>
          <p:cNvGraphicFramePr/>
          <p:nvPr>
            <p:extLst>
              <p:ext uri="{D42A27DB-BD31-4B8C-83A1-F6EECF244321}">
                <p14:modId xmlns:p14="http://schemas.microsoft.com/office/powerpoint/2010/main" val="3345645647"/>
              </p:ext>
            </p:extLst>
          </p:nvPr>
        </p:nvGraphicFramePr>
        <p:xfrm>
          <a:off x="985135" y="7062838"/>
          <a:ext cx="457538" cy="609600"/>
        </p:xfrm>
        <a:graphic>
          <a:graphicData uri="http://schemas.openxmlformats.org/drawingml/2006/table">
            <a:tbl>
              <a:tblPr firstRow="1">
                <a:tableStyleId>{33BA23B1-9221-436E-865A-0063620EA4FD}</a:tableStyleId>
              </a:tblPr>
              <a:tblGrid>
                <a:gridCol w="151369">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1369">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x</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y</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z</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c</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r>
                        <a:rPr lang="da-DK" dirty="0">
                          <a:solidFill>
                            <a:srgbClr val="212121"/>
                          </a:solidFill>
                        </a:rPr>
                        <a:t>5</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r>
                        <a:rPr lang="da-DK" dirty="0">
                          <a:solidFill>
                            <a:srgbClr val="212121"/>
                          </a:solidFill>
                        </a:rPr>
                        <a:t>8</a:t>
                      </a:r>
                      <a:endParaRPr dirty="0">
                        <a:solidFill>
                          <a:srgbClr val="212121"/>
                        </a:solidFill>
                      </a:endParaRPr>
                    </a:p>
                  </a:txBody>
                  <a:tcPr marL="0" marR="0" marT="0" marB="0" anchor="ctr" horzOverflow="overflow">
                    <a:solidFill>
                      <a:schemeClr val="accent3">
                        <a:lumMod val="90000"/>
                      </a:schemeClr>
                    </a:solidFill>
                  </a:tcPr>
                </a:tc>
                <a:extLst>
                  <a:ext uri="{0D108BD9-81ED-4DB2-BD59-A6C34878D82A}">
                    <a16:rowId xmlns:a16="http://schemas.microsoft.com/office/drawing/2014/main" val="10003"/>
                  </a:ext>
                </a:extLst>
              </a:tr>
            </a:tbl>
          </a:graphicData>
        </a:graphic>
      </p:graphicFrame>
      <p:sp>
        <p:nvSpPr>
          <p:cNvPr id="109" name="Use headers, colors, and/or backgrounds to separate or group together sections."/>
          <p:cNvSpPr txBox="1"/>
          <p:nvPr/>
        </p:nvSpPr>
        <p:spPr>
          <a:xfrm>
            <a:off x="758212" y="7215658"/>
            <a:ext cx="318258" cy="345655"/>
          </a:xfrm>
          <a:prstGeom prst="rect">
            <a:avLst/>
          </a:prstGeom>
          <a:ln w="12700">
            <a:miter lim="400000"/>
          </a:ln>
          <a:extLst>
            <a:ext uri="{C572A759-6A51-4108-AA02-DFA0A04FC94B}">
              <ma14:wrappingTextBoxFlag xmlns:ma14="http://schemas.microsoft.com/office/mac/drawingml/2011/main" xmlns="" val="1"/>
            </a:ext>
          </a:extLst>
        </p:spPr>
        <p:txBody>
          <a:bodyPr wrap="square" lIns="54570" tIns="54570" rIns="54570" bIns="54570">
            <a:spAutoFit/>
          </a:bodyPr>
          <a:lstStyle/>
          <a:p>
            <a:pPr lvl="1" indent="0">
              <a:lnSpc>
                <a:spcPct val="90000"/>
              </a:lnSpc>
            </a:pPr>
            <a:r>
              <a:rPr lang="en-US" sz="1700" b="0" dirty="0">
                <a:solidFill>
                  <a:srgbClr val="757878"/>
                </a:solidFill>
              </a:rPr>
              <a:t>+</a:t>
            </a:r>
          </a:p>
        </p:txBody>
      </p:sp>
      <p:graphicFrame>
        <p:nvGraphicFramePr>
          <p:cNvPr id="110" name="Table"/>
          <p:cNvGraphicFramePr/>
          <p:nvPr>
            <p:extLst>
              <p:ext uri="{D42A27DB-BD31-4B8C-83A1-F6EECF244321}">
                <p14:modId xmlns:p14="http://schemas.microsoft.com/office/powerpoint/2010/main" val="3487717368"/>
              </p:ext>
            </p:extLst>
          </p:nvPr>
        </p:nvGraphicFramePr>
        <p:xfrm>
          <a:off x="1671618" y="7062838"/>
          <a:ext cx="662400" cy="612000"/>
        </p:xfrm>
        <a:graphic>
          <a:graphicData uri="http://schemas.openxmlformats.org/drawingml/2006/table">
            <a:tbl>
              <a:tblPr firstRow="1">
                <a:tableStyleId>{33BA23B1-9221-436E-865A-0063620EA4FD}</a:tableStyleId>
              </a:tblPr>
              <a:tblGrid>
                <a:gridCol w="1980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gridCol w="154800">
                  <a:extLst>
                    <a:ext uri="{9D8B030D-6E8A-4147-A177-3AD203B41FA5}">
                      <a16:colId xmlns:a16="http://schemas.microsoft.com/office/drawing/2014/main" val="20003"/>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BD8324"/>
                    </a:solidFill>
                  </a:tcPr>
                </a:tc>
                <a:tc>
                  <a:txBody>
                    <a:bodyPr/>
                    <a:lstStyle/>
                    <a:p>
                      <a:pPr defTabSz="914400">
                        <a:defRPr sz="1000">
                          <a:latin typeface="Helvetica"/>
                          <a:ea typeface="Helvetica"/>
                          <a:cs typeface="Helvetica"/>
                          <a:sym typeface="Helvetica"/>
                        </a:defRPr>
                      </a:pPr>
                      <a:r>
                        <a:rPr lang="da-DK" dirty="0"/>
                        <a:t>c</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x</a:t>
                      </a: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548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c</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5</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NA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8</a:t>
                      </a:r>
                      <a:endParaRPr dirty="0">
                        <a:solidFill>
                          <a:srgbClr val="212121"/>
                        </a:solidFill>
                      </a:endParaRPr>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3"/>
                  </a:ext>
                </a:extLst>
              </a:tr>
            </a:tbl>
          </a:graphicData>
        </a:graphic>
      </p:graphicFrame>
      <p:sp>
        <p:nvSpPr>
          <p:cNvPr id="111" name="Use headers, colors, and/or backgrounds to separate or group together sections."/>
          <p:cNvSpPr txBox="1"/>
          <p:nvPr/>
        </p:nvSpPr>
        <p:spPr>
          <a:xfrm>
            <a:off x="1469320" y="7215658"/>
            <a:ext cx="318258" cy="345655"/>
          </a:xfrm>
          <a:prstGeom prst="rect">
            <a:avLst/>
          </a:prstGeom>
          <a:ln w="12700">
            <a:miter lim="400000"/>
          </a:ln>
          <a:extLst>
            <a:ext uri="{C572A759-6A51-4108-AA02-DFA0A04FC94B}">
              <ma14:wrappingTextBoxFlag xmlns:ma14="http://schemas.microsoft.com/office/mac/drawingml/2011/main" xmlns="" val="1"/>
            </a:ext>
          </a:extLst>
        </p:spPr>
        <p:txBody>
          <a:bodyPr wrap="square" lIns="54570" tIns="54570" rIns="54570" bIns="54570">
            <a:spAutoFit/>
          </a:bodyPr>
          <a:lstStyle/>
          <a:p>
            <a:pPr lvl="1" indent="0">
              <a:lnSpc>
                <a:spcPct val="90000"/>
              </a:lnSpc>
            </a:pPr>
            <a:r>
              <a:rPr lang="en-US" sz="1700" b="0" dirty="0">
                <a:solidFill>
                  <a:srgbClr val="757878"/>
                </a:solidFill>
              </a:rPr>
              <a:t>=</a:t>
            </a:r>
          </a:p>
        </p:txBody>
      </p:sp>
      <p:sp>
        <p:nvSpPr>
          <p:cNvPr id="112" name="Use headers, colors, and/or backgrounds to separate or group together sections."/>
          <p:cNvSpPr txBox="1"/>
          <p:nvPr/>
        </p:nvSpPr>
        <p:spPr>
          <a:xfrm>
            <a:off x="290230" y="9293703"/>
            <a:ext cx="4313416" cy="775003"/>
          </a:xfrm>
          <a:prstGeom prst="rect">
            <a:avLst/>
          </a:prstGeom>
          <a:ln w="12700">
            <a:miter lim="400000"/>
          </a:ln>
          <a:extLst>
            <a:ext uri="{C572A759-6A51-4108-AA02-DFA0A04FC94B}">
              <ma14:wrappingTextBoxFlag xmlns:ma14="http://schemas.microsoft.com/office/mac/drawingml/2011/main" xmlns="" val="1"/>
            </a:ext>
          </a:extLst>
        </p:spPr>
        <p:txBody>
          <a:bodyPr wrap="square" lIns="0" tIns="54570" rIns="0" bIns="54570">
            <a:spAutoFit/>
          </a:bodyPr>
          <a:lstStyle/>
          <a:p>
            <a:pPr lvl="1" indent="0">
              <a:lnSpc>
                <a:spcPct val="90000"/>
              </a:lnSpc>
            </a:pPr>
            <a:r>
              <a:rPr lang="en-US" b="0" dirty="0">
                <a:solidFill>
                  <a:srgbClr val="000000"/>
                </a:solidFill>
              </a:rPr>
              <a:t>dt_a[dt_b, </a:t>
            </a:r>
            <a:r>
              <a:rPr lang="en-US" dirty="0">
                <a:solidFill>
                  <a:srgbClr val="000000"/>
                </a:solidFill>
              </a:rPr>
              <a:t>on = .(id = id, date = date), roll = TRUE</a:t>
            </a:r>
            <a:r>
              <a:rPr lang="en-US" b="0" dirty="0">
                <a:solidFill>
                  <a:srgbClr val="000000"/>
                </a:solidFill>
              </a:rPr>
              <a:t>] – join data.tables on matching rows in id columns but only keep the most recent preceding match with the left data.table according to date columns. </a:t>
            </a:r>
            <a:r>
              <a:rPr lang="en-US" b="0" dirty="0">
                <a:solidFill>
                  <a:srgbClr val="5B6167"/>
                </a:solidFill>
              </a:rPr>
              <a:t>“roll = -Inf” reverses direction.</a:t>
            </a:r>
          </a:p>
        </p:txBody>
      </p:sp>
      <p:sp>
        <p:nvSpPr>
          <p:cNvPr id="113" name="Use headers, colors, and/or backgrounds to separate or group together sections."/>
          <p:cNvSpPr txBox="1"/>
          <p:nvPr/>
        </p:nvSpPr>
        <p:spPr>
          <a:xfrm>
            <a:off x="6399640" y="1518080"/>
            <a:ext cx="2779791" cy="38750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54570">
            <a:spAutoFit/>
          </a:bodyPr>
          <a:lstStyle/>
          <a:p>
            <a:pPr lvl="1" indent="0">
              <a:lnSpc>
                <a:spcPct val="90000"/>
              </a:lnSpc>
            </a:pPr>
            <a:r>
              <a:rPr lang="en-US" dirty="0">
                <a:solidFill>
                  <a:srgbClr val="000000"/>
                </a:solidFill>
              </a:rPr>
              <a:t>rbind(</a:t>
            </a:r>
            <a:r>
              <a:rPr lang="en-US" b="0" dirty="0">
                <a:solidFill>
                  <a:srgbClr val="000000"/>
                </a:solidFill>
              </a:rPr>
              <a:t>dt_a, dt_b</a:t>
            </a:r>
            <a:r>
              <a:rPr lang="en-US" dirty="0">
                <a:solidFill>
                  <a:srgbClr val="000000"/>
                </a:solidFill>
              </a:rPr>
              <a:t>) </a:t>
            </a:r>
            <a:r>
              <a:rPr lang="en-US" b="0" dirty="0">
                <a:solidFill>
                  <a:srgbClr val="000000"/>
                </a:solidFill>
              </a:rPr>
              <a:t>– combine rows of two data.tables.</a:t>
            </a:r>
            <a:endParaRPr lang="en-US" dirty="0">
              <a:solidFill>
                <a:srgbClr val="000000"/>
              </a:solidFill>
            </a:endParaRPr>
          </a:p>
        </p:txBody>
      </p:sp>
      <p:graphicFrame>
        <p:nvGraphicFramePr>
          <p:cNvPr id="114" name="Table"/>
          <p:cNvGraphicFramePr/>
          <p:nvPr>
            <p:extLst>
              <p:ext uri="{D42A27DB-BD31-4B8C-83A1-F6EECF244321}">
                <p14:modId xmlns:p14="http://schemas.microsoft.com/office/powerpoint/2010/main" val="2254977361"/>
              </p:ext>
            </p:extLst>
          </p:nvPr>
        </p:nvGraphicFramePr>
        <p:xfrm>
          <a:off x="4812083" y="1516969"/>
          <a:ext cx="3096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bl>
          </a:graphicData>
        </a:graphic>
      </p:graphicFrame>
      <p:graphicFrame>
        <p:nvGraphicFramePr>
          <p:cNvPr id="115" name="Table"/>
          <p:cNvGraphicFramePr/>
          <p:nvPr>
            <p:extLst>
              <p:ext uri="{D42A27DB-BD31-4B8C-83A1-F6EECF244321}">
                <p14:modId xmlns:p14="http://schemas.microsoft.com/office/powerpoint/2010/main" val="2189644047"/>
              </p:ext>
            </p:extLst>
          </p:nvPr>
        </p:nvGraphicFramePr>
        <p:xfrm>
          <a:off x="5341072" y="1516969"/>
          <a:ext cx="3096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extLst>
                  <a:ext uri="{0D108BD9-81ED-4DB2-BD59-A6C34878D82A}">
                    <a16:rowId xmlns:a16="http://schemas.microsoft.com/office/drawing/2014/main" val="10002"/>
                  </a:ext>
                </a:extLst>
              </a:tr>
            </a:tbl>
          </a:graphicData>
        </a:graphic>
      </p:graphicFrame>
      <p:sp>
        <p:nvSpPr>
          <p:cNvPr id="116" name="Use headers, colors, and/or backgrounds to separate or group together sections."/>
          <p:cNvSpPr txBox="1"/>
          <p:nvPr/>
        </p:nvSpPr>
        <p:spPr>
          <a:xfrm>
            <a:off x="5121776" y="1578851"/>
            <a:ext cx="318258" cy="345655"/>
          </a:xfrm>
          <a:prstGeom prst="rect">
            <a:avLst/>
          </a:prstGeom>
          <a:ln w="12700">
            <a:miter lim="400000"/>
          </a:ln>
          <a:extLst>
            <a:ext uri="{C572A759-6A51-4108-AA02-DFA0A04FC94B}">
              <ma14:wrappingTextBoxFlag xmlns:ma14="http://schemas.microsoft.com/office/mac/drawingml/2011/main" xmlns="" val="1"/>
            </a:ext>
          </a:extLst>
        </p:spPr>
        <p:txBody>
          <a:bodyPr wrap="square" lIns="54570" tIns="54570" rIns="54570" bIns="54570">
            <a:spAutoFit/>
          </a:bodyPr>
          <a:lstStyle/>
          <a:p>
            <a:pPr lvl="1" indent="0">
              <a:lnSpc>
                <a:spcPct val="90000"/>
              </a:lnSpc>
            </a:pPr>
            <a:r>
              <a:rPr lang="en-US" sz="1700" b="0" dirty="0">
                <a:solidFill>
                  <a:srgbClr val="757878"/>
                </a:solidFill>
              </a:rPr>
              <a:t>+</a:t>
            </a:r>
          </a:p>
        </p:txBody>
      </p:sp>
      <p:graphicFrame>
        <p:nvGraphicFramePr>
          <p:cNvPr id="117" name="Table"/>
          <p:cNvGraphicFramePr/>
          <p:nvPr>
            <p:extLst>
              <p:ext uri="{D42A27DB-BD31-4B8C-83A1-F6EECF244321}">
                <p14:modId xmlns:p14="http://schemas.microsoft.com/office/powerpoint/2010/main" val="3889289221"/>
              </p:ext>
            </p:extLst>
          </p:nvPr>
        </p:nvGraphicFramePr>
        <p:xfrm>
          <a:off x="5870651" y="1516969"/>
          <a:ext cx="309600" cy="7620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BE8411"/>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extLst>
                  <a:ext uri="{0D108BD9-81ED-4DB2-BD59-A6C34878D82A}">
                    <a16:rowId xmlns:a16="http://schemas.microsoft.com/office/drawing/2014/main" val="10003"/>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extLst>
                  <a:ext uri="{0D108BD9-81ED-4DB2-BD59-A6C34878D82A}">
                    <a16:rowId xmlns:a16="http://schemas.microsoft.com/office/drawing/2014/main" val="10004"/>
                  </a:ext>
                </a:extLst>
              </a:tr>
            </a:tbl>
          </a:graphicData>
        </a:graphic>
      </p:graphicFrame>
      <p:sp>
        <p:nvSpPr>
          <p:cNvPr id="118" name="Use headers, colors, and/or backgrounds to separate or group together sections."/>
          <p:cNvSpPr txBox="1"/>
          <p:nvPr/>
        </p:nvSpPr>
        <p:spPr>
          <a:xfrm>
            <a:off x="5651320" y="1579295"/>
            <a:ext cx="318258" cy="345655"/>
          </a:xfrm>
          <a:prstGeom prst="rect">
            <a:avLst/>
          </a:prstGeom>
          <a:ln w="12700">
            <a:miter lim="400000"/>
          </a:ln>
          <a:extLst>
            <a:ext uri="{C572A759-6A51-4108-AA02-DFA0A04FC94B}">
              <ma14:wrappingTextBoxFlag xmlns:ma14="http://schemas.microsoft.com/office/mac/drawingml/2011/main" xmlns="" val="1"/>
            </a:ext>
          </a:extLst>
        </p:spPr>
        <p:txBody>
          <a:bodyPr wrap="square" lIns="54570" tIns="54570" rIns="54570" bIns="54570">
            <a:spAutoFit/>
          </a:bodyPr>
          <a:lstStyle/>
          <a:p>
            <a:pPr lvl="1" indent="0">
              <a:lnSpc>
                <a:spcPct val="90000"/>
              </a:lnSpc>
            </a:pPr>
            <a:r>
              <a:rPr lang="en-US" sz="1700" b="0" dirty="0">
                <a:solidFill>
                  <a:srgbClr val="757878"/>
                </a:solidFill>
              </a:rPr>
              <a:t>=</a:t>
            </a:r>
          </a:p>
        </p:txBody>
      </p:sp>
      <p:sp>
        <p:nvSpPr>
          <p:cNvPr id="125" name="Use headers, colors, and/or backgrounds to separate or group together sections."/>
          <p:cNvSpPr txBox="1"/>
          <p:nvPr/>
        </p:nvSpPr>
        <p:spPr>
          <a:xfrm>
            <a:off x="6707975" y="2521928"/>
            <a:ext cx="2471456" cy="38750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54570">
            <a:spAutoFit/>
          </a:bodyPr>
          <a:lstStyle/>
          <a:p>
            <a:pPr lvl="1" indent="0">
              <a:lnSpc>
                <a:spcPct val="90000"/>
              </a:lnSpc>
            </a:pPr>
            <a:r>
              <a:rPr lang="en-US" dirty="0">
                <a:solidFill>
                  <a:srgbClr val="000000"/>
                </a:solidFill>
              </a:rPr>
              <a:t>cbind(</a:t>
            </a:r>
            <a:r>
              <a:rPr lang="en-US" b="0" dirty="0">
                <a:solidFill>
                  <a:srgbClr val="000000"/>
                </a:solidFill>
              </a:rPr>
              <a:t>dt_a, dt_b</a:t>
            </a:r>
            <a:r>
              <a:rPr lang="en-US" dirty="0">
                <a:solidFill>
                  <a:srgbClr val="000000"/>
                </a:solidFill>
              </a:rPr>
              <a:t>) </a:t>
            </a:r>
            <a:r>
              <a:rPr lang="en-US" b="0" dirty="0">
                <a:solidFill>
                  <a:srgbClr val="000000"/>
                </a:solidFill>
              </a:rPr>
              <a:t>– combine columns of two data.tables.</a:t>
            </a:r>
            <a:endParaRPr lang="en-US" dirty="0">
              <a:solidFill>
                <a:srgbClr val="000000"/>
              </a:solidFill>
            </a:endParaRPr>
          </a:p>
        </p:txBody>
      </p:sp>
      <p:graphicFrame>
        <p:nvGraphicFramePr>
          <p:cNvPr id="126" name="Table"/>
          <p:cNvGraphicFramePr/>
          <p:nvPr>
            <p:extLst>
              <p:ext uri="{D42A27DB-BD31-4B8C-83A1-F6EECF244321}">
                <p14:modId xmlns:p14="http://schemas.microsoft.com/office/powerpoint/2010/main" val="56398493"/>
              </p:ext>
            </p:extLst>
          </p:nvPr>
        </p:nvGraphicFramePr>
        <p:xfrm>
          <a:off x="4812083" y="2518974"/>
          <a:ext cx="3096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3"/>
                  </a:ext>
                </a:extLst>
              </a:tr>
            </a:tbl>
          </a:graphicData>
        </a:graphic>
      </p:graphicFrame>
      <p:graphicFrame>
        <p:nvGraphicFramePr>
          <p:cNvPr id="127" name="Table"/>
          <p:cNvGraphicFramePr/>
          <p:nvPr>
            <p:extLst>
              <p:ext uri="{D42A27DB-BD31-4B8C-83A1-F6EECF244321}">
                <p14:modId xmlns:p14="http://schemas.microsoft.com/office/powerpoint/2010/main" val="2531597978"/>
              </p:ext>
            </p:extLst>
          </p:nvPr>
        </p:nvGraphicFramePr>
        <p:xfrm>
          <a:off x="5350597" y="2518974"/>
          <a:ext cx="307482" cy="609600"/>
        </p:xfrm>
        <a:graphic>
          <a:graphicData uri="http://schemas.openxmlformats.org/drawingml/2006/table">
            <a:tbl>
              <a:tblPr firstRow="1">
                <a:tableStyleId>{33BA23B1-9221-436E-865A-0063620EA4FD}</a:tableStyleId>
              </a:tblPr>
              <a:tblGrid>
                <a:gridCol w="152682">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x</a:t>
                      </a: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r>
                        <a:rPr lang="da-DK" dirty="0"/>
                        <a:t>y</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extLst>
                  <a:ext uri="{0D108BD9-81ED-4DB2-BD59-A6C34878D82A}">
                    <a16:rowId xmlns:a16="http://schemas.microsoft.com/office/drawing/2014/main" val="10003"/>
                  </a:ext>
                </a:extLst>
              </a:tr>
            </a:tbl>
          </a:graphicData>
        </a:graphic>
      </p:graphicFrame>
      <p:sp>
        <p:nvSpPr>
          <p:cNvPr id="128" name="Use headers, colors, and/or backgrounds to separate or group together sections."/>
          <p:cNvSpPr txBox="1"/>
          <p:nvPr/>
        </p:nvSpPr>
        <p:spPr>
          <a:xfrm>
            <a:off x="5121776" y="2671350"/>
            <a:ext cx="318258" cy="345655"/>
          </a:xfrm>
          <a:prstGeom prst="rect">
            <a:avLst/>
          </a:prstGeom>
          <a:ln w="12700">
            <a:miter lim="400000"/>
          </a:ln>
          <a:extLst>
            <a:ext uri="{C572A759-6A51-4108-AA02-DFA0A04FC94B}">
              <ma14:wrappingTextBoxFlag xmlns:ma14="http://schemas.microsoft.com/office/mac/drawingml/2011/main" xmlns="" val="1"/>
            </a:ext>
          </a:extLst>
        </p:spPr>
        <p:txBody>
          <a:bodyPr wrap="square" lIns="54570" tIns="54570" rIns="54570" bIns="54570">
            <a:spAutoFit/>
          </a:bodyPr>
          <a:lstStyle/>
          <a:p>
            <a:pPr lvl="1" indent="0">
              <a:lnSpc>
                <a:spcPct val="90000"/>
              </a:lnSpc>
            </a:pPr>
            <a:r>
              <a:rPr lang="en-US" sz="1700" b="0" dirty="0">
                <a:solidFill>
                  <a:srgbClr val="757878"/>
                </a:solidFill>
              </a:rPr>
              <a:t>+</a:t>
            </a:r>
          </a:p>
        </p:txBody>
      </p:sp>
      <p:graphicFrame>
        <p:nvGraphicFramePr>
          <p:cNvPr id="129" name="Table"/>
          <p:cNvGraphicFramePr/>
          <p:nvPr>
            <p:extLst>
              <p:ext uri="{D42A27DB-BD31-4B8C-83A1-F6EECF244321}">
                <p14:modId xmlns:p14="http://schemas.microsoft.com/office/powerpoint/2010/main" val="4117123109"/>
              </p:ext>
            </p:extLst>
          </p:nvPr>
        </p:nvGraphicFramePr>
        <p:xfrm>
          <a:off x="5890510" y="2518974"/>
          <a:ext cx="605490" cy="609600"/>
        </p:xfrm>
        <a:graphic>
          <a:graphicData uri="http://schemas.openxmlformats.org/drawingml/2006/table">
            <a:tbl>
              <a:tblPr firstRow="1">
                <a:tableStyleId>{33BA23B1-9221-436E-865A-0063620EA4FD}</a:tableStyleId>
              </a:tblPr>
              <a:tblGrid>
                <a:gridCol w="150230">
                  <a:extLst>
                    <a:ext uri="{9D8B030D-6E8A-4147-A177-3AD203B41FA5}">
                      <a16:colId xmlns:a16="http://schemas.microsoft.com/office/drawing/2014/main" val="20000"/>
                    </a:ext>
                  </a:extLst>
                </a:gridCol>
                <a:gridCol w="15023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gridCol w="150230">
                  <a:extLst>
                    <a:ext uri="{9D8B030D-6E8A-4147-A177-3AD203B41FA5}">
                      <a16:colId xmlns:a16="http://schemas.microsoft.com/office/drawing/2014/main" val="20003"/>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x</a:t>
                      </a: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r>
                        <a:rPr lang="da-DK" dirty="0"/>
                        <a:t>y</a:t>
                      </a:r>
                      <a:endParaRPr dirty="0"/>
                    </a:p>
                  </a:txBody>
                  <a:tcPr marL="0" marR="0" marT="0" marB="0" anchor="ctr" horzOverflow="overflow">
                    <a:solidFill>
                      <a:srgbClr val="BE8411"/>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F4CD81"/>
                    </a:solidFill>
                  </a:tcPr>
                </a:tc>
                <a:extLst>
                  <a:ext uri="{0D108BD9-81ED-4DB2-BD59-A6C34878D82A}">
                    <a16:rowId xmlns:a16="http://schemas.microsoft.com/office/drawing/2014/main" val="10003"/>
                  </a:ext>
                </a:extLst>
              </a:tr>
            </a:tbl>
          </a:graphicData>
        </a:graphic>
      </p:graphicFrame>
      <p:sp>
        <p:nvSpPr>
          <p:cNvPr id="130" name="Use headers, colors, and/or backgrounds to separate or group together sections."/>
          <p:cNvSpPr txBox="1"/>
          <p:nvPr/>
        </p:nvSpPr>
        <p:spPr>
          <a:xfrm>
            <a:off x="5678536" y="2671794"/>
            <a:ext cx="318258" cy="345655"/>
          </a:xfrm>
          <a:prstGeom prst="rect">
            <a:avLst/>
          </a:prstGeom>
          <a:ln w="12700">
            <a:miter lim="400000"/>
          </a:ln>
          <a:extLst>
            <a:ext uri="{C572A759-6A51-4108-AA02-DFA0A04FC94B}">
              <ma14:wrappingTextBoxFlag xmlns:ma14="http://schemas.microsoft.com/office/mac/drawingml/2011/main" xmlns="" val="1"/>
            </a:ext>
          </a:extLst>
        </p:spPr>
        <p:txBody>
          <a:bodyPr wrap="square" lIns="54570" tIns="54570" rIns="54570" bIns="54570">
            <a:spAutoFit/>
          </a:bodyPr>
          <a:lstStyle/>
          <a:p>
            <a:pPr lvl="1" indent="0">
              <a:lnSpc>
                <a:spcPct val="90000"/>
              </a:lnSpc>
            </a:pPr>
            <a:r>
              <a:rPr lang="en-US" sz="1700" b="0" dirty="0">
                <a:solidFill>
                  <a:srgbClr val="757878"/>
                </a:solidFill>
              </a:rPr>
              <a:t>=</a:t>
            </a:r>
          </a:p>
        </p:txBody>
      </p:sp>
      <p:graphicFrame>
        <p:nvGraphicFramePr>
          <p:cNvPr id="42" name="Table"/>
          <p:cNvGraphicFramePr/>
          <p:nvPr>
            <p:extLst>
              <p:ext uri="{D42A27DB-BD31-4B8C-83A1-F6EECF244321}">
                <p14:modId xmlns:p14="http://schemas.microsoft.com/office/powerpoint/2010/main" val="2512052124"/>
              </p:ext>
            </p:extLst>
          </p:nvPr>
        </p:nvGraphicFramePr>
        <p:xfrm>
          <a:off x="290230" y="8277831"/>
          <a:ext cx="975600" cy="9144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6660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id</a:t>
                      </a: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r>
                        <a:rPr lang="da-DK" dirty="0"/>
                        <a:t>date</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01-01-2010</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r>
                        <a:rPr lang="da-DK" dirty="0">
                          <a:solidFill>
                            <a:srgbClr val="212121"/>
                          </a:solidFill>
                        </a:rPr>
                        <a:t>01-01-2012</a:t>
                      </a:r>
                      <a:endParaRPr dirty="0">
                        <a:solidFill>
                          <a:srgbClr val="212121"/>
                        </a:solidFill>
                      </a:endParaRPr>
                    </a:p>
                  </a:txBody>
                  <a:tcPr marL="0" marR="0" marT="0" marB="0" anchor="ctr" horzOverflow="overflow">
                    <a:solidFill>
                      <a:srgbClr val="F4CD81"/>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01-01-2014</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3"/>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01-01-2010</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4"/>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r>
                        <a:rPr lang="da-DK" dirty="0">
                          <a:solidFill>
                            <a:srgbClr val="212121"/>
                          </a:solidFill>
                        </a:rPr>
                        <a:t>01-01-2012</a:t>
                      </a:r>
                      <a:endParaRPr dirty="0">
                        <a:solidFill>
                          <a:srgbClr val="212121"/>
                        </a:solidFill>
                      </a:endParaRPr>
                    </a:p>
                  </a:txBody>
                  <a:tcPr marL="0" marR="0" marT="0" marB="0" anchor="ctr" horzOverflow="overflow">
                    <a:solidFill>
                      <a:srgbClr val="F4CD81"/>
                    </a:solidFill>
                  </a:tcPr>
                </a:tc>
                <a:extLst>
                  <a:ext uri="{0D108BD9-81ED-4DB2-BD59-A6C34878D82A}">
                    <a16:rowId xmlns:a16="http://schemas.microsoft.com/office/drawing/2014/main" val="10005"/>
                  </a:ext>
                </a:extLst>
              </a:tr>
            </a:tbl>
          </a:graphicData>
        </a:graphic>
      </p:graphicFrame>
      <p:sp>
        <p:nvSpPr>
          <p:cNvPr id="44" name="Use headers, colors, and/or backgrounds to separate or group together sections."/>
          <p:cNvSpPr txBox="1"/>
          <p:nvPr/>
        </p:nvSpPr>
        <p:spPr>
          <a:xfrm>
            <a:off x="1260347" y="8369649"/>
            <a:ext cx="227439" cy="345655"/>
          </a:xfrm>
          <a:prstGeom prst="rect">
            <a:avLst/>
          </a:prstGeom>
          <a:ln w="12700">
            <a:miter lim="400000"/>
          </a:ln>
          <a:extLst>
            <a:ext uri="{C572A759-6A51-4108-AA02-DFA0A04FC94B}">
              <ma14:wrappingTextBoxFlag xmlns:ma14="http://schemas.microsoft.com/office/mac/drawingml/2011/main" xmlns="" val="1"/>
            </a:ext>
          </a:extLst>
        </p:spPr>
        <p:txBody>
          <a:bodyPr wrap="square" lIns="54570" tIns="54570" rIns="54570" bIns="54570">
            <a:spAutoFit/>
          </a:bodyPr>
          <a:lstStyle/>
          <a:p>
            <a:pPr lvl="1" indent="0">
              <a:lnSpc>
                <a:spcPct val="90000"/>
              </a:lnSpc>
            </a:pPr>
            <a:r>
              <a:rPr lang="en-US" sz="1700" b="0" dirty="0">
                <a:solidFill>
                  <a:srgbClr val="757878"/>
                </a:solidFill>
              </a:rPr>
              <a:t>+</a:t>
            </a:r>
          </a:p>
        </p:txBody>
      </p:sp>
      <p:sp>
        <p:nvSpPr>
          <p:cNvPr id="46" name="Use headers, colors, and/or backgrounds to separate or group together sections."/>
          <p:cNvSpPr txBox="1"/>
          <p:nvPr/>
        </p:nvSpPr>
        <p:spPr>
          <a:xfrm>
            <a:off x="2452047" y="8367180"/>
            <a:ext cx="236139" cy="345655"/>
          </a:xfrm>
          <a:prstGeom prst="rect">
            <a:avLst/>
          </a:prstGeom>
          <a:ln w="12700">
            <a:miter lim="400000"/>
          </a:ln>
          <a:extLst>
            <a:ext uri="{C572A759-6A51-4108-AA02-DFA0A04FC94B}">
              <ma14:wrappingTextBoxFlag xmlns:ma14="http://schemas.microsoft.com/office/mac/drawingml/2011/main" xmlns="" val="1"/>
            </a:ext>
          </a:extLst>
        </p:spPr>
        <p:txBody>
          <a:bodyPr wrap="square" lIns="54570" tIns="54570" rIns="54570" bIns="54570">
            <a:spAutoFit/>
          </a:bodyPr>
          <a:lstStyle/>
          <a:p>
            <a:pPr lvl="1" indent="0">
              <a:lnSpc>
                <a:spcPct val="90000"/>
              </a:lnSpc>
            </a:pPr>
            <a:r>
              <a:rPr lang="en-US" sz="1700" b="0" dirty="0">
                <a:solidFill>
                  <a:srgbClr val="757878"/>
                </a:solidFill>
              </a:rPr>
              <a:t>=</a:t>
            </a:r>
          </a:p>
        </p:txBody>
      </p:sp>
      <p:graphicFrame>
        <p:nvGraphicFramePr>
          <p:cNvPr id="47" name="Table"/>
          <p:cNvGraphicFramePr/>
          <p:nvPr>
            <p:extLst>
              <p:ext uri="{D42A27DB-BD31-4B8C-83A1-F6EECF244321}">
                <p14:modId xmlns:p14="http://schemas.microsoft.com/office/powerpoint/2010/main" val="954938193"/>
              </p:ext>
            </p:extLst>
          </p:nvPr>
        </p:nvGraphicFramePr>
        <p:xfrm>
          <a:off x="1487037" y="8277831"/>
          <a:ext cx="975600"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6660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id</a:t>
                      </a: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r>
                        <a:rPr lang="da-DK" dirty="0"/>
                        <a:t>date</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r>
                        <a:rPr lang="da-DK" dirty="0">
                          <a:solidFill>
                            <a:srgbClr val="212121"/>
                          </a:solidFill>
                        </a:rPr>
                        <a:t>01-01-2013</a:t>
                      </a:r>
                      <a:endParaRPr dirty="0">
                        <a:solidFill>
                          <a:srgbClr val="212121"/>
                        </a:solidFill>
                      </a:endParaRPr>
                    </a:p>
                  </a:txBody>
                  <a:tcPr marL="0" marR="0" marT="0" marB="0" anchor="ctr" horzOverflow="overflow">
                    <a:solidFill>
                      <a:srgbClr val="F4CD81"/>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r>
                        <a:rPr lang="da-DK" dirty="0">
                          <a:solidFill>
                            <a:srgbClr val="212121"/>
                          </a:solidFill>
                        </a:rPr>
                        <a:t>01-01-2013</a:t>
                      </a:r>
                      <a:endParaRPr dirty="0">
                        <a:solidFill>
                          <a:srgbClr val="212121"/>
                        </a:solidFill>
                      </a:endParaRPr>
                    </a:p>
                  </a:txBody>
                  <a:tcPr marL="0" marR="0" marT="0" marB="0" anchor="ctr" horzOverflow="overflow">
                    <a:solidFill>
                      <a:srgbClr val="F4CD81"/>
                    </a:solidFill>
                  </a:tcPr>
                </a:tc>
                <a:extLst>
                  <a:ext uri="{0D108BD9-81ED-4DB2-BD59-A6C34878D82A}">
                    <a16:rowId xmlns:a16="http://schemas.microsoft.com/office/drawing/2014/main" val="10002"/>
                  </a:ext>
                </a:extLst>
              </a:tr>
            </a:tbl>
          </a:graphicData>
        </a:graphic>
      </p:graphicFrame>
      <p:graphicFrame>
        <p:nvGraphicFramePr>
          <p:cNvPr id="48" name="Table"/>
          <p:cNvGraphicFramePr/>
          <p:nvPr>
            <p:extLst>
              <p:ext uri="{D42A27DB-BD31-4B8C-83A1-F6EECF244321}">
                <p14:modId xmlns:p14="http://schemas.microsoft.com/office/powerpoint/2010/main" val="2969857371"/>
              </p:ext>
            </p:extLst>
          </p:nvPr>
        </p:nvGraphicFramePr>
        <p:xfrm>
          <a:off x="2685394" y="8277831"/>
          <a:ext cx="1123238"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47638">
                  <a:extLst>
                    <a:ext uri="{9D8B030D-6E8A-4147-A177-3AD203B41FA5}">
                      <a16:colId xmlns:a16="http://schemas.microsoft.com/office/drawing/2014/main" val="20001"/>
                    </a:ext>
                  </a:extLst>
                </a:gridCol>
                <a:gridCol w="666000">
                  <a:extLst>
                    <a:ext uri="{9D8B030D-6E8A-4147-A177-3AD203B41FA5}">
                      <a16:colId xmlns:a16="http://schemas.microsoft.com/office/drawing/2014/main" val="20002"/>
                    </a:ext>
                  </a:extLst>
                </a:gridCol>
                <a:gridCol w="154800">
                  <a:extLst>
                    <a:ext uri="{9D8B030D-6E8A-4147-A177-3AD203B41FA5}">
                      <a16:colId xmlns:a16="http://schemas.microsoft.com/office/drawing/2014/main" val="20003"/>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id</a:t>
                      </a: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r>
                        <a:rPr lang="da-DK" dirty="0"/>
                        <a:t>date</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r>
                        <a:rPr lang="da-DK" dirty="0">
                          <a:solidFill>
                            <a:srgbClr val="212121"/>
                          </a:solidFill>
                        </a:rPr>
                        <a:t>01-01-2013</a:t>
                      </a:r>
                      <a:endParaRPr dirty="0">
                        <a:solidFill>
                          <a:srgbClr val="212121"/>
                        </a:solidFill>
                      </a:endParaRPr>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r>
                        <a:rPr lang="da-DK" dirty="0">
                          <a:solidFill>
                            <a:srgbClr val="212121"/>
                          </a:solidFill>
                        </a:rPr>
                        <a:t>01-01-2013</a:t>
                      </a:r>
                      <a:endParaRPr dirty="0">
                        <a:solidFill>
                          <a:srgbClr val="212121"/>
                        </a:solidFill>
                      </a:endParaRPr>
                    </a:p>
                  </a:txBody>
                  <a:tcPr marL="0" marR="0" marT="0" marB="0" anchor="ctr" horzOverflow="overflow">
                    <a:solidFill>
                      <a:srgbClr val="F4CD81"/>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2"/>
                  </a:ext>
                </a:extLst>
              </a:tr>
            </a:tbl>
          </a:graphicData>
        </a:graphic>
      </p:graphicFrame>
      <p:sp>
        <p:nvSpPr>
          <p:cNvPr id="54" name="Use headers, colors, and/or backgrounds to separate or group together sections."/>
          <p:cNvSpPr txBox="1"/>
          <p:nvPr/>
        </p:nvSpPr>
        <p:spPr>
          <a:xfrm>
            <a:off x="290231" y="4291335"/>
            <a:ext cx="4318112" cy="608804"/>
          </a:xfrm>
          <a:prstGeom prst="rect">
            <a:avLst/>
          </a:prstGeom>
          <a:ln w="12700">
            <a:miter lim="400000"/>
          </a:ln>
          <a:extLst>
            <a:ext uri="{C572A759-6A51-4108-AA02-DFA0A04FC94B}">
              <ma14:wrappingTextBoxFlag xmlns:ma14="http://schemas.microsoft.com/office/mac/drawingml/2011/main" xmlns="" val="1"/>
            </a:ext>
          </a:extLst>
        </p:spPr>
        <p:txBody>
          <a:bodyPr wrap="square" lIns="0" tIns="54570" rIns="0" bIns="54570">
            <a:spAutoFit/>
          </a:bodyPr>
          <a:lstStyle/>
          <a:p>
            <a:pPr lvl="1" indent="0">
              <a:lnSpc>
                <a:spcPct val="90000"/>
              </a:lnSpc>
            </a:pPr>
            <a:r>
              <a:rPr lang="en-US" dirty="0">
                <a:solidFill>
                  <a:srgbClr val="000000"/>
                </a:solidFill>
              </a:rPr>
              <a:t>setkey(</a:t>
            </a:r>
            <a:r>
              <a:rPr lang="en-US" b="0" dirty="0">
                <a:solidFill>
                  <a:srgbClr val="000000"/>
                </a:solidFill>
              </a:rPr>
              <a:t>dt, a,  b</a:t>
            </a:r>
            <a:r>
              <a:rPr lang="en-US" dirty="0">
                <a:solidFill>
                  <a:srgbClr val="000000"/>
                </a:solidFill>
              </a:rPr>
              <a:t>)</a:t>
            </a:r>
            <a:r>
              <a:rPr lang="en-US" b="0" dirty="0">
                <a:solidFill>
                  <a:srgbClr val="000000"/>
                </a:solidFill>
              </a:rPr>
              <a:t> – set keys to enable fast repeated lookup in specified columns using “dt[.(value), ]” or for merging without specifying merging columns using “dt_a[dt_b]”.</a:t>
            </a:r>
            <a:endParaRPr lang="en-US" dirty="0">
              <a:solidFill>
                <a:srgbClr val="000000"/>
              </a:solidFill>
            </a:endParaRPr>
          </a:p>
        </p:txBody>
      </p:sp>
      <p:sp>
        <p:nvSpPr>
          <p:cNvPr id="56" name="Rektangel 55"/>
          <p:cNvSpPr/>
          <p:nvPr/>
        </p:nvSpPr>
        <p:spPr>
          <a:xfrm>
            <a:off x="290230" y="4036038"/>
            <a:ext cx="629981" cy="276999"/>
          </a:xfrm>
          <a:prstGeom prst="rect">
            <a:avLst/>
          </a:prstGeom>
        </p:spPr>
        <p:txBody>
          <a:bodyPr wrap="none" lIns="0" rIns="0">
            <a:spAutoFit/>
          </a:bodyPr>
          <a:lstStyle/>
          <a:p>
            <a:pPr lvl="1" indent="0"/>
            <a:r>
              <a:rPr lang="da-DK" dirty="0"/>
              <a:t>SET KEYS</a:t>
            </a:r>
          </a:p>
        </p:txBody>
      </p:sp>
      <p:sp>
        <p:nvSpPr>
          <p:cNvPr id="57" name="Line"/>
          <p:cNvSpPr/>
          <p:nvPr/>
        </p:nvSpPr>
        <p:spPr>
          <a:xfrm flipV="1">
            <a:off x="290230" y="4010305"/>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68" name="Use headers, colors, and/or backgrounds to separate or group together sections."/>
          <p:cNvSpPr txBox="1"/>
          <p:nvPr/>
        </p:nvSpPr>
        <p:spPr>
          <a:xfrm>
            <a:off x="381910" y="4507251"/>
            <a:ext cx="4318113" cy="276405"/>
          </a:xfrm>
          <a:prstGeom prst="rect">
            <a:avLst/>
          </a:prstGeom>
          <a:ln w="12700">
            <a:miter lim="400000"/>
          </a:ln>
          <a:extLst>
            <a:ext uri="{C572A759-6A51-4108-AA02-DFA0A04FC94B}">
              <ma14:wrappingTextBoxFlag xmlns:ma14="http://schemas.microsoft.com/office/mac/drawingml/2011/main" xmlns="" val="1"/>
            </a:ext>
          </a:extLst>
        </p:spPr>
        <p:txBody>
          <a:bodyPr wrap="square" lIns="54570" tIns="54570" rIns="54570" bIns="54570">
            <a:spAutoFit/>
          </a:bodyPr>
          <a:lstStyle/>
          <a:p>
            <a:pPr lvl="1" indent="0">
              <a:lnSpc>
                <a:spcPct val="90000"/>
              </a:lnSpc>
            </a:pPr>
            <a:endParaRPr lang="en-US" b="0" dirty="0">
              <a:solidFill>
                <a:srgbClr val="000000"/>
              </a:solidFill>
            </a:endParaRPr>
          </a:p>
        </p:txBody>
      </p:sp>
      <p:sp>
        <p:nvSpPr>
          <p:cNvPr id="71" name="Line"/>
          <p:cNvSpPr/>
          <p:nvPr/>
        </p:nvSpPr>
        <p:spPr>
          <a:xfrm>
            <a:off x="4812083" y="3464867"/>
            <a:ext cx="4320000" cy="0"/>
          </a:xfrm>
          <a:prstGeom prst="line">
            <a:avLst/>
          </a:prstGeom>
          <a:ln w="12700">
            <a:solidFill>
              <a:schemeClr val="tx1">
                <a:lumMod val="60000"/>
                <a:lumOff val="40000"/>
              </a:schemeClr>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72" name="Logistics"/>
          <p:cNvSpPr txBox="1"/>
          <p:nvPr/>
        </p:nvSpPr>
        <p:spPr>
          <a:xfrm>
            <a:off x="4812083" y="3556504"/>
            <a:ext cx="2845331" cy="340029"/>
          </a:xfrm>
          <a:prstGeom prst="rect">
            <a:avLst/>
          </a:prstGeom>
          <a:ln w="12700">
            <a:miter lim="400000"/>
          </a:ln>
          <a:extLst>
            <a:ext uri="{C572A759-6A51-4108-AA02-DFA0A04FC94B}">
              <ma14:wrappingTextBoxFlag xmlns:ma14="http://schemas.microsoft.com/office/mac/drawingml/2011/main" xmlns="" val="1"/>
            </a:ext>
          </a:extLst>
        </p:spPr>
        <p:txBody>
          <a:bodyPr wrap="none" lIns="0" tIns="12700" rIns="0" bIns="12700" anchor="ctr">
            <a:spAutoFit/>
          </a:bodyPr>
          <a:lstStyle/>
          <a:p>
            <a:pPr lvl="1" indent="0">
              <a:lnSpc>
                <a:spcPct val="80000"/>
              </a:lnSpc>
              <a:spcBef>
                <a:spcPts val="0"/>
              </a:spcBef>
              <a:defRPr sz="2500" b="0">
                <a:solidFill>
                  <a:srgbClr val="628DB5"/>
                </a:solidFill>
              </a:defRPr>
            </a:pPr>
            <a:r>
              <a:rPr lang="en-US" dirty="0">
                <a:solidFill>
                  <a:srgbClr val="393939"/>
                </a:solidFill>
              </a:rPr>
              <a:t>Reshape a data.table</a:t>
            </a:r>
          </a:p>
        </p:txBody>
      </p:sp>
      <p:sp>
        <p:nvSpPr>
          <p:cNvPr id="75" name="Rektangel 74"/>
          <p:cNvSpPr/>
          <p:nvPr/>
        </p:nvSpPr>
        <p:spPr>
          <a:xfrm>
            <a:off x="4812083" y="4095308"/>
            <a:ext cx="1840247" cy="276999"/>
          </a:xfrm>
          <a:prstGeom prst="rect">
            <a:avLst/>
          </a:prstGeom>
        </p:spPr>
        <p:txBody>
          <a:bodyPr wrap="none" lIns="0" rIns="0">
            <a:spAutoFit/>
          </a:bodyPr>
          <a:lstStyle/>
          <a:p>
            <a:pPr lvl="1" indent="0"/>
            <a:r>
              <a:rPr lang="da-DK" dirty="0"/>
              <a:t>RESHAPE TO WIDE FORMAT</a:t>
            </a:r>
          </a:p>
        </p:txBody>
      </p:sp>
      <p:sp>
        <p:nvSpPr>
          <p:cNvPr id="76" name="Line"/>
          <p:cNvSpPr/>
          <p:nvPr/>
        </p:nvSpPr>
        <p:spPr>
          <a:xfrm flipV="1">
            <a:off x="4812083" y="4074927"/>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77" name="Line"/>
          <p:cNvSpPr/>
          <p:nvPr/>
        </p:nvSpPr>
        <p:spPr>
          <a:xfrm>
            <a:off x="4812083" y="6710591"/>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78" name="Rektangel 77"/>
          <p:cNvSpPr/>
          <p:nvPr/>
        </p:nvSpPr>
        <p:spPr>
          <a:xfrm>
            <a:off x="4812083" y="6727997"/>
            <a:ext cx="1964640" cy="276999"/>
          </a:xfrm>
          <a:prstGeom prst="rect">
            <a:avLst/>
          </a:prstGeom>
        </p:spPr>
        <p:txBody>
          <a:bodyPr wrap="none" lIns="0">
            <a:spAutoFit/>
          </a:bodyPr>
          <a:lstStyle/>
          <a:p>
            <a:pPr lvl="1" indent="0"/>
            <a:r>
              <a:rPr lang="da-DK" dirty="0"/>
              <a:t>RESHAPE TO LONG FORMAT</a:t>
            </a:r>
          </a:p>
        </p:txBody>
      </p:sp>
      <p:sp>
        <p:nvSpPr>
          <p:cNvPr id="83" name="Use headers, colors, and/or backgrounds to separate or group together sections."/>
          <p:cNvSpPr txBox="1"/>
          <p:nvPr/>
        </p:nvSpPr>
        <p:spPr>
          <a:xfrm>
            <a:off x="7012057" y="4463629"/>
            <a:ext cx="2039673" cy="60499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54570">
            <a:spAutoFit/>
          </a:bodyPr>
          <a:lstStyle/>
          <a:p>
            <a:pPr lvl="1" indent="0">
              <a:lnSpc>
                <a:spcPct val="90000"/>
              </a:lnSpc>
            </a:pPr>
            <a:r>
              <a:rPr lang="en-US" dirty="0">
                <a:solidFill>
                  <a:srgbClr val="000000"/>
                </a:solidFill>
              </a:rPr>
              <a:t>dcast(</a:t>
            </a:r>
            <a:r>
              <a:rPr lang="en-US" b="0" dirty="0">
                <a:solidFill>
                  <a:srgbClr val="000000"/>
                </a:solidFill>
              </a:rPr>
              <a:t>dt, </a:t>
            </a:r>
          </a:p>
          <a:p>
            <a:pPr lvl="1" indent="0">
              <a:lnSpc>
                <a:spcPct val="90000"/>
              </a:lnSpc>
            </a:pPr>
            <a:r>
              <a:rPr lang="en-US" b="0" dirty="0">
                <a:solidFill>
                  <a:srgbClr val="000000"/>
                </a:solidFill>
              </a:rPr>
              <a:t>          </a:t>
            </a:r>
            <a:r>
              <a:rPr lang="en-US" b="0" dirty="0" smtClean="0">
                <a:solidFill>
                  <a:srgbClr val="000000"/>
                </a:solidFill>
              </a:rPr>
              <a:t> id </a:t>
            </a:r>
            <a:r>
              <a:rPr lang="en-US" b="0" dirty="0">
                <a:solidFill>
                  <a:srgbClr val="000000"/>
                </a:solidFill>
              </a:rPr>
              <a:t>~ y,</a:t>
            </a:r>
          </a:p>
          <a:p>
            <a:pPr lvl="1" indent="0">
              <a:lnSpc>
                <a:spcPct val="90000"/>
              </a:lnSpc>
            </a:pPr>
            <a:r>
              <a:rPr lang="en-US" b="0" dirty="0">
                <a:solidFill>
                  <a:srgbClr val="000000"/>
                </a:solidFill>
              </a:rPr>
              <a:t>           </a:t>
            </a:r>
            <a:r>
              <a:rPr lang="en-US" b="0" dirty="0" err="1" smtClean="0">
                <a:solidFill>
                  <a:srgbClr val="000000"/>
                </a:solidFill>
              </a:rPr>
              <a:t>value.var</a:t>
            </a:r>
            <a:r>
              <a:rPr lang="en-US" b="0" dirty="0" smtClean="0">
                <a:solidFill>
                  <a:srgbClr val="000000"/>
                </a:solidFill>
              </a:rPr>
              <a:t> </a:t>
            </a:r>
            <a:r>
              <a:rPr lang="en-US" b="0" dirty="0">
                <a:solidFill>
                  <a:srgbClr val="000000"/>
                </a:solidFill>
              </a:rPr>
              <a:t>= c("a", "b")</a:t>
            </a:r>
            <a:r>
              <a:rPr lang="en-US" dirty="0">
                <a:solidFill>
                  <a:srgbClr val="000000"/>
                </a:solidFill>
              </a:rPr>
              <a:t>)</a:t>
            </a:r>
          </a:p>
        </p:txBody>
      </p:sp>
      <p:graphicFrame>
        <p:nvGraphicFramePr>
          <p:cNvPr id="84" name="Table"/>
          <p:cNvGraphicFramePr/>
          <p:nvPr>
            <p:extLst>
              <p:ext uri="{D42A27DB-BD31-4B8C-83A1-F6EECF244321}">
                <p14:modId xmlns:p14="http://schemas.microsoft.com/office/powerpoint/2010/main" val="3723226416"/>
              </p:ext>
            </p:extLst>
          </p:nvPr>
        </p:nvGraphicFramePr>
        <p:xfrm>
          <a:off x="4812083" y="4463629"/>
          <a:ext cx="619200" cy="7620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gridCol w="154800">
                  <a:extLst>
                    <a:ext uri="{9D8B030D-6E8A-4147-A177-3AD203B41FA5}">
                      <a16:colId xmlns:a16="http://schemas.microsoft.com/office/drawing/2014/main" val="20003"/>
                    </a:ext>
                  </a:extLst>
                </a:gridCol>
              </a:tblGrid>
              <a:tr h="114300">
                <a:tc>
                  <a:txBody>
                    <a:bodyPr/>
                    <a:lstStyle/>
                    <a:p>
                      <a:pPr defTabSz="914400">
                        <a:defRPr sz="1000">
                          <a:latin typeface="Helvetica"/>
                          <a:ea typeface="Helvetica"/>
                          <a:cs typeface="Helvetica"/>
                          <a:sym typeface="Helvetica"/>
                        </a:defRPr>
                      </a:pPr>
                      <a:r>
                        <a:rPr lang="da-DK" dirty="0"/>
                        <a:t>id</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y</a:t>
                      </a:r>
                      <a:endParaRPr dirty="0"/>
                    </a:p>
                  </a:txBody>
                  <a:tcPr marL="0" marR="0" marT="0" marB="0" anchor="ctr" horzOverflow="overflow">
                    <a:solidFill>
                      <a:srgbClr val="BE8323"/>
                    </a:solidFill>
                  </a:tcPr>
                </a:tc>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BE8323"/>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BE8323"/>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smtClean="0">
                          <a:solidFill>
                            <a:srgbClr val="212121"/>
                          </a:solidFill>
                        </a:rPr>
                        <a:t>x</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smtClean="0">
                          <a:solidFill>
                            <a:srgbClr val="212121"/>
                          </a:solidFill>
                        </a:rPr>
                        <a:t>x</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smtClean="0">
                          <a:solidFill>
                            <a:srgbClr val="212121"/>
                          </a:solidFill>
                        </a:rPr>
                        <a:t>z</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3"/>
                  </a:ext>
                </a:extLst>
              </a:tr>
              <a:tr h="114300">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z</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4"/>
                  </a:ext>
                </a:extLst>
              </a:tr>
            </a:tbl>
          </a:graphicData>
        </a:graphic>
      </p:graphicFrame>
      <p:sp>
        <p:nvSpPr>
          <p:cNvPr id="92" name="Rektangel 91"/>
          <p:cNvSpPr/>
          <p:nvPr/>
        </p:nvSpPr>
        <p:spPr>
          <a:xfrm>
            <a:off x="9359106" y="1780775"/>
            <a:ext cx="2947923" cy="276999"/>
          </a:xfrm>
          <a:prstGeom prst="rect">
            <a:avLst/>
          </a:prstGeom>
        </p:spPr>
        <p:txBody>
          <a:bodyPr wrap="none" lIns="0" rIns="0">
            <a:spAutoFit/>
          </a:bodyPr>
          <a:lstStyle/>
          <a:p>
            <a:pPr lvl="1" indent="0"/>
            <a:r>
              <a:rPr lang="da-DK" dirty="0"/>
              <a:t>APPLY A FUNCTION TO MULTIPLE COLUMNS</a:t>
            </a:r>
          </a:p>
        </p:txBody>
      </p:sp>
      <p:sp>
        <p:nvSpPr>
          <p:cNvPr id="94" name="Line"/>
          <p:cNvSpPr/>
          <p:nvPr/>
        </p:nvSpPr>
        <p:spPr>
          <a:xfrm flipV="1">
            <a:off x="9359106" y="1751228"/>
            <a:ext cx="4320000" cy="3147"/>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4" name="Rectangle 3">
            <a:extLst>
              <a:ext uri="{FF2B5EF4-FFF2-40B4-BE49-F238E27FC236}">
                <a16:creationId xmlns:a16="http://schemas.microsoft.com/office/drawing/2014/main" id="{6F7439FF-969F-234A-B99D-79803428D342}"/>
              </a:ext>
            </a:extLst>
          </p:cNvPr>
          <p:cNvSpPr/>
          <p:nvPr/>
        </p:nvSpPr>
        <p:spPr>
          <a:xfrm>
            <a:off x="12826660" y="1684800"/>
            <a:ext cx="378000" cy="169648"/>
          </a:xfrm>
          <a:prstGeom prst="rect">
            <a:avLst/>
          </a:prstGeom>
          <a:solidFill>
            <a:srgbClr val="FFFFF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4570" tIns="54570" rIns="54570" bIns="54570" numCol="1" spcCol="38100" rtlCol="0" anchor="ctr">
            <a:spAutoFit/>
          </a:bodyPr>
          <a:lstStyle/>
          <a:p>
            <a:pPr marL="0" marR="0" indent="0" algn="l" defTabSz="584200" rtl="0" fontAlgn="auto" latinLnBrk="0" hangingPunct="0">
              <a:lnSpc>
                <a:spcPct val="80000"/>
              </a:lnSpc>
              <a:spcBef>
                <a:spcPts val="0"/>
              </a:spcBef>
              <a:spcAft>
                <a:spcPts val="0"/>
              </a:spcAft>
              <a:buClrTx/>
              <a:buSzTx/>
              <a:buFontTx/>
              <a:buNone/>
              <a:tabLst/>
            </a:pPr>
            <a:endParaRPr kumimoji="0" lang="da-DK" sz="1200" b="0" i="0" u="none" strike="noStrike" cap="none" spc="0" normalizeH="0" baseline="0">
              <a:ln>
                <a:noFill/>
              </a:ln>
              <a:solidFill>
                <a:srgbClr val="000000"/>
              </a:solidFill>
              <a:effectLst/>
              <a:uFillTx/>
              <a:latin typeface="Source Sans Pro"/>
              <a:ea typeface="Source Sans Pro"/>
              <a:cs typeface="Source Sans Pro"/>
              <a:sym typeface="Source Sans Pro"/>
            </a:endParaRPr>
          </a:p>
        </p:txBody>
      </p:sp>
      <p:sp>
        <p:nvSpPr>
          <p:cNvPr id="119" name="Use headers, colors, and/or backgrounds to separate or group together sections."/>
          <p:cNvSpPr txBox="1"/>
          <p:nvPr/>
        </p:nvSpPr>
        <p:spPr>
          <a:xfrm>
            <a:off x="9359106" y="2050861"/>
            <a:ext cx="4318113" cy="276405"/>
          </a:xfrm>
          <a:prstGeom prst="rect">
            <a:avLst/>
          </a:prstGeom>
          <a:ln w="12700">
            <a:miter lim="400000"/>
          </a:ln>
          <a:extLst>
            <a:ext uri="{C572A759-6A51-4108-AA02-DFA0A04FC94B}">
              <ma14:wrappingTextBoxFlag xmlns:ma14="http://schemas.microsoft.com/office/mac/drawingml/2011/main" xmlns="" val="1"/>
            </a:ext>
          </a:extLst>
        </p:spPr>
        <p:txBody>
          <a:bodyPr wrap="square" lIns="0" tIns="54570" rIns="0" bIns="54570">
            <a:spAutoFit/>
          </a:bodyPr>
          <a:lstStyle/>
          <a:p>
            <a:pPr lvl="1" indent="0">
              <a:lnSpc>
                <a:spcPct val="90000"/>
              </a:lnSpc>
            </a:pPr>
            <a:endParaRPr lang="en" b="0" dirty="0">
              <a:solidFill>
                <a:srgbClr val="000000"/>
              </a:solidFill>
            </a:endParaRPr>
          </a:p>
        </p:txBody>
      </p:sp>
      <p:sp>
        <p:nvSpPr>
          <p:cNvPr id="120" name="Line"/>
          <p:cNvSpPr/>
          <p:nvPr/>
        </p:nvSpPr>
        <p:spPr>
          <a:xfrm>
            <a:off x="5473827" y="4611843"/>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sp>
        <p:nvSpPr>
          <p:cNvPr id="121" name="Use headers, colors, and/or backgrounds to separate or group together sections."/>
          <p:cNvSpPr txBox="1"/>
          <p:nvPr/>
        </p:nvSpPr>
        <p:spPr>
          <a:xfrm>
            <a:off x="1351378" y="3285906"/>
            <a:ext cx="3256965" cy="38750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54570">
            <a:spAutoFit/>
          </a:bodyPr>
          <a:lstStyle/>
          <a:p>
            <a:pPr lvl="1" indent="0">
              <a:lnSpc>
                <a:spcPct val="90000"/>
              </a:lnSpc>
            </a:pPr>
            <a:r>
              <a:rPr lang="en-US" dirty="0">
                <a:solidFill>
                  <a:srgbClr val="000000"/>
                </a:solidFill>
              </a:rPr>
              <a:t>setnames(</a:t>
            </a:r>
            <a:r>
              <a:rPr lang="en-US" b="0" dirty="0">
                <a:solidFill>
                  <a:srgbClr val="000000"/>
                </a:solidFill>
              </a:rPr>
              <a:t>dt, c("a",</a:t>
            </a:r>
            <a:r>
              <a:rPr lang="en-US" b="0" dirty="0">
                <a:solidFill>
                  <a:srgbClr val="000000"/>
                </a:solidFill>
                <a:sym typeface="Source Sans Pro Light"/>
              </a:rPr>
              <a:t> </a:t>
            </a:r>
            <a:r>
              <a:rPr lang="en-US" b="0" dirty="0">
                <a:solidFill>
                  <a:srgbClr val="000000"/>
                </a:solidFill>
              </a:rPr>
              <a:t>"</a:t>
            </a:r>
            <a:r>
              <a:rPr lang="en-US" b="0" dirty="0">
                <a:solidFill>
                  <a:srgbClr val="000000"/>
                </a:solidFill>
                <a:sym typeface="Source Sans Pro Light"/>
              </a:rPr>
              <a:t>b</a:t>
            </a:r>
            <a:r>
              <a:rPr lang="en-US" b="0" dirty="0">
                <a:solidFill>
                  <a:srgbClr val="000000"/>
                </a:solidFill>
              </a:rPr>
              <a:t>"</a:t>
            </a:r>
            <a:r>
              <a:rPr lang="en-US" b="0" dirty="0">
                <a:solidFill>
                  <a:srgbClr val="000000"/>
                </a:solidFill>
                <a:sym typeface="Source Sans Pro Light"/>
              </a:rPr>
              <a:t>), c(</a:t>
            </a:r>
            <a:r>
              <a:rPr lang="en-US" b="0" dirty="0">
                <a:solidFill>
                  <a:srgbClr val="000000"/>
                </a:solidFill>
              </a:rPr>
              <a:t>"</a:t>
            </a:r>
            <a:r>
              <a:rPr lang="en-US" b="0" dirty="0">
                <a:solidFill>
                  <a:srgbClr val="000000"/>
                </a:solidFill>
                <a:sym typeface="Source Sans Pro Light"/>
              </a:rPr>
              <a:t>x</a:t>
            </a:r>
            <a:r>
              <a:rPr lang="en-US" b="0" dirty="0">
                <a:solidFill>
                  <a:srgbClr val="000000"/>
                </a:solidFill>
              </a:rPr>
              <a:t>"</a:t>
            </a:r>
            <a:r>
              <a:rPr lang="en-US" b="0" dirty="0">
                <a:solidFill>
                  <a:srgbClr val="000000"/>
                </a:solidFill>
                <a:sym typeface="Source Sans Pro Light"/>
              </a:rPr>
              <a:t>, </a:t>
            </a:r>
            <a:r>
              <a:rPr lang="en-US" b="0" dirty="0">
                <a:solidFill>
                  <a:srgbClr val="000000"/>
                </a:solidFill>
              </a:rPr>
              <a:t>"</a:t>
            </a:r>
            <a:r>
              <a:rPr lang="en-US" b="0" dirty="0">
                <a:solidFill>
                  <a:srgbClr val="000000"/>
                </a:solidFill>
                <a:sym typeface="Source Sans Pro Light"/>
              </a:rPr>
              <a:t>y</a:t>
            </a:r>
            <a:r>
              <a:rPr lang="en-US" b="0" dirty="0">
                <a:solidFill>
                  <a:srgbClr val="000000"/>
                </a:solidFill>
              </a:rPr>
              <a:t>")</a:t>
            </a:r>
            <a:r>
              <a:rPr lang="en-US" dirty="0">
                <a:solidFill>
                  <a:srgbClr val="000000"/>
                </a:solidFill>
              </a:rPr>
              <a:t>)</a:t>
            </a:r>
            <a:r>
              <a:rPr lang="en-US" b="0" dirty="0">
                <a:solidFill>
                  <a:srgbClr val="000000"/>
                </a:solidFill>
              </a:rPr>
              <a:t> – rename columns</a:t>
            </a:r>
            <a:r>
              <a:rPr lang="en-US" b="0" dirty="0">
                <a:solidFill>
                  <a:srgbClr val="000000"/>
                </a:solidFill>
                <a:cs typeface="Arial" panose="020B0604020202020204" pitchFamily="34" charset="0"/>
              </a:rPr>
              <a:t>.</a:t>
            </a:r>
            <a:endParaRPr lang="en-US" b="0" dirty="0">
              <a:solidFill>
                <a:srgbClr val="000000"/>
              </a:solidFill>
            </a:endParaRPr>
          </a:p>
        </p:txBody>
      </p:sp>
      <p:graphicFrame>
        <p:nvGraphicFramePr>
          <p:cNvPr id="122" name="Table"/>
          <p:cNvGraphicFramePr/>
          <p:nvPr>
            <p:extLst>
              <p:ext uri="{D42A27DB-BD31-4B8C-83A1-F6EECF244321}">
                <p14:modId xmlns:p14="http://schemas.microsoft.com/office/powerpoint/2010/main" val="670805292"/>
              </p:ext>
            </p:extLst>
          </p:nvPr>
        </p:nvGraphicFramePr>
        <p:xfrm>
          <a:off x="821955" y="3277439"/>
          <a:ext cx="302400" cy="457200"/>
        </p:xfrm>
        <a:graphic>
          <a:graphicData uri="http://schemas.openxmlformats.org/drawingml/2006/table">
            <a:tbl>
              <a:tblPr firstRow="1">
                <a:solidFill>
                  <a:srgbClr val="BE8411"/>
                </a:solidFill>
                <a:tableStyleId>{33BA23B1-9221-436E-865A-0063620EA4FD}</a:tableStyleId>
              </a:tblPr>
              <a:tblGrid>
                <a:gridCol w="151200">
                  <a:extLst>
                    <a:ext uri="{9D8B030D-6E8A-4147-A177-3AD203B41FA5}">
                      <a16:colId xmlns:a16="http://schemas.microsoft.com/office/drawing/2014/main" val="20000"/>
                    </a:ext>
                  </a:extLst>
                </a:gridCol>
                <a:gridCol w="1512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x</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y</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bl>
          </a:graphicData>
        </a:graphic>
      </p:graphicFrame>
      <p:sp>
        <p:nvSpPr>
          <p:cNvPr id="123" name="Line"/>
          <p:cNvSpPr/>
          <p:nvPr/>
        </p:nvSpPr>
        <p:spPr>
          <a:xfrm>
            <a:off x="641045" y="3429664"/>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24" name="Table"/>
          <p:cNvGraphicFramePr/>
          <p:nvPr>
            <p:extLst>
              <p:ext uri="{D42A27DB-BD31-4B8C-83A1-F6EECF244321}">
                <p14:modId xmlns:p14="http://schemas.microsoft.com/office/powerpoint/2010/main" val="3842002274"/>
              </p:ext>
            </p:extLst>
          </p:nvPr>
        </p:nvGraphicFramePr>
        <p:xfrm>
          <a:off x="290230" y="3277439"/>
          <a:ext cx="302400" cy="457200"/>
        </p:xfrm>
        <a:graphic>
          <a:graphicData uri="http://schemas.openxmlformats.org/drawingml/2006/table">
            <a:tbl>
              <a:tblPr firstRow="1">
                <a:tableStyleId>{33BA23B1-9221-436E-865A-0063620EA4FD}</a:tableStyleId>
              </a:tblPr>
              <a:tblGrid>
                <a:gridCol w="151200">
                  <a:extLst>
                    <a:ext uri="{9D8B030D-6E8A-4147-A177-3AD203B41FA5}">
                      <a16:colId xmlns:a16="http://schemas.microsoft.com/office/drawing/2014/main" val="20000"/>
                    </a:ext>
                  </a:extLst>
                </a:gridCol>
                <a:gridCol w="1512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chemeClr val="accent3">
                        <a:lumMod val="90000"/>
                      </a:schemeClr>
                    </a:solidFill>
                  </a:tcPr>
                </a:tc>
                <a:extLst>
                  <a:ext uri="{0D108BD9-81ED-4DB2-BD59-A6C34878D82A}">
                    <a16:rowId xmlns:a16="http://schemas.microsoft.com/office/drawing/2014/main" val="10002"/>
                  </a:ext>
                </a:extLst>
              </a:tr>
            </a:tbl>
          </a:graphicData>
        </a:graphic>
      </p:graphicFrame>
      <p:sp>
        <p:nvSpPr>
          <p:cNvPr id="131" name="Rektangel 130"/>
          <p:cNvSpPr/>
          <p:nvPr/>
        </p:nvSpPr>
        <p:spPr>
          <a:xfrm>
            <a:off x="290230" y="2952758"/>
            <a:ext cx="1285608" cy="276999"/>
          </a:xfrm>
          <a:prstGeom prst="rect">
            <a:avLst/>
          </a:prstGeom>
        </p:spPr>
        <p:txBody>
          <a:bodyPr wrap="none" lIns="0" rIns="0">
            <a:spAutoFit/>
          </a:bodyPr>
          <a:lstStyle/>
          <a:p>
            <a:pPr lvl="1" indent="0"/>
            <a:r>
              <a:rPr lang="da-DK" dirty="0"/>
              <a:t>RENAME COLUMNS</a:t>
            </a:r>
          </a:p>
        </p:txBody>
      </p:sp>
      <p:sp>
        <p:nvSpPr>
          <p:cNvPr id="132" name="Line"/>
          <p:cNvSpPr/>
          <p:nvPr/>
        </p:nvSpPr>
        <p:spPr>
          <a:xfrm>
            <a:off x="290230" y="2920301"/>
            <a:ext cx="4320000" cy="797"/>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graphicFrame>
        <p:nvGraphicFramePr>
          <p:cNvPr id="141" name="Table"/>
          <p:cNvGraphicFramePr/>
          <p:nvPr>
            <p:extLst>
              <p:ext uri="{D42A27DB-BD31-4B8C-83A1-F6EECF244321}">
                <p14:modId xmlns:p14="http://schemas.microsoft.com/office/powerpoint/2010/main" val="1674421554"/>
              </p:ext>
            </p:extLst>
          </p:nvPr>
        </p:nvGraphicFramePr>
        <p:xfrm>
          <a:off x="5654932" y="4463629"/>
          <a:ext cx="1141812" cy="4572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244475">
                  <a:extLst>
                    <a:ext uri="{9D8B030D-6E8A-4147-A177-3AD203B41FA5}">
                      <a16:colId xmlns:a16="http://schemas.microsoft.com/office/drawing/2014/main" val="20001"/>
                    </a:ext>
                  </a:extLst>
                </a:gridCol>
                <a:gridCol w="238125">
                  <a:extLst>
                    <a:ext uri="{9D8B030D-6E8A-4147-A177-3AD203B41FA5}">
                      <a16:colId xmlns:a16="http://schemas.microsoft.com/office/drawing/2014/main" val="20002"/>
                    </a:ext>
                  </a:extLst>
                </a:gridCol>
                <a:gridCol w="252412">
                  <a:extLst>
                    <a:ext uri="{9D8B030D-6E8A-4147-A177-3AD203B41FA5}">
                      <a16:colId xmlns:a16="http://schemas.microsoft.com/office/drawing/2014/main" val="20003"/>
                    </a:ext>
                  </a:extLst>
                </a:gridCol>
                <a:gridCol w="252000">
                  <a:extLst>
                    <a:ext uri="{9D8B030D-6E8A-4147-A177-3AD203B41FA5}">
                      <a16:colId xmlns:a16="http://schemas.microsoft.com/office/drawing/2014/main" val="20004"/>
                    </a:ext>
                  </a:extLst>
                </a:gridCol>
              </a:tblGrid>
              <a:tr h="114300">
                <a:tc>
                  <a:txBody>
                    <a:bodyPr/>
                    <a:lstStyle/>
                    <a:p>
                      <a:pPr defTabSz="914400">
                        <a:defRPr sz="1000">
                          <a:latin typeface="Helvetica"/>
                          <a:ea typeface="Helvetica"/>
                          <a:cs typeface="Helvetica"/>
                          <a:sym typeface="Helvetica"/>
                        </a:defRPr>
                      </a:pPr>
                      <a:r>
                        <a:rPr lang="da-DK" dirty="0"/>
                        <a:t>id</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err="1"/>
                        <a:t>a_x</a:t>
                      </a: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r>
                        <a:rPr lang="da-DK" dirty="0" err="1"/>
                        <a:t>a_z</a:t>
                      </a: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r>
                        <a:rPr lang="da-DK" dirty="0" err="1"/>
                        <a:t>b_x</a:t>
                      </a:r>
                      <a:endParaRPr dirty="0"/>
                    </a:p>
                  </a:txBody>
                  <a:tcPr marL="0" marR="0" marT="0" marB="0" anchor="ctr" horzOverflow="overflow">
                    <a:solidFill>
                      <a:srgbClr val="BE8411"/>
                    </a:solidFill>
                  </a:tcPr>
                </a:tc>
                <a:tc>
                  <a:txBody>
                    <a:bodyPr/>
                    <a:lstStyle/>
                    <a:p>
                      <a:pPr defTabSz="914400">
                        <a:defRPr sz="1000">
                          <a:latin typeface="Helvetica"/>
                          <a:ea typeface="Helvetica"/>
                          <a:cs typeface="Helvetica"/>
                          <a:sym typeface="Helvetica"/>
                        </a:defRPr>
                      </a:pPr>
                      <a:r>
                        <a:rPr lang="da-DK" dirty="0" err="1"/>
                        <a:t>b_z</a:t>
                      </a:r>
                      <a:endParaRPr dirty="0"/>
                    </a:p>
                  </a:txBody>
                  <a:tcPr marL="0" marR="0" marT="0" marB="0" anchor="ctr" horzOverflow="overflow">
                    <a:solidFill>
                      <a:srgbClr val="BE8411"/>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2"/>
                  </a:ext>
                </a:extLst>
              </a:tr>
            </a:tbl>
          </a:graphicData>
        </a:graphic>
      </p:graphicFrame>
      <p:sp>
        <p:nvSpPr>
          <p:cNvPr id="143" name="Use headers, colors, and/or backgrounds to separate or group together sections."/>
          <p:cNvSpPr txBox="1"/>
          <p:nvPr/>
        </p:nvSpPr>
        <p:spPr>
          <a:xfrm>
            <a:off x="7098465" y="6784079"/>
            <a:ext cx="3187802" cy="549894"/>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dirty="0" smtClean="0">
                <a:solidFill>
                  <a:srgbClr val="000000"/>
                </a:solidFill>
              </a:rPr>
              <a:t>melt(</a:t>
            </a:r>
            <a:r>
              <a:rPr lang="en-US" b="0" dirty="0" err="1" smtClean="0">
                <a:solidFill>
                  <a:srgbClr val="000000"/>
                </a:solidFill>
              </a:rPr>
              <a:t>dt</a:t>
            </a:r>
            <a:r>
              <a:rPr lang="en-US" b="0" dirty="0" smtClean="0">
                <a:solidFill>
                  <a:srgbClr val="000000"/>
                </a:solidFill>
              </a:rPr>
              <a:t>, </a:t>
            </a:r>
          </a:p>
          <a:p>
            <a:pPr lvl="1" indent="0">
              <a:lnSpc>
                <a:spcPct val="90000"/>
              </a:lnSpc>
            </a:pPr>
            <a:r>
              <a:rPr lang="en-US" b="0" dirty="0" smtClean="0">
                <a:solidFill>
                  <a:srgbClr val="000000"/>
                </a:solidFill>
              </a:rPr>
              <a:t>  </a:t>
            </a:r>
            <a:r>
              <a:rPr lang="en-US" b="0" dirty="0" err="1" smtClean="0">
                <a:solidFill>
                  <a:srgbClr val="000000"/>
                </a:solidFill>
              </a:rPr>
              <a:t>measure.vars</a:t>
            </a:r>
            <a:r>
              <a:rPr lang="en-US" b="0" dirty="0" smtClean="0">
                <a:solidFill>
                  <a:srgbClr val="000000"/>
                </a:solidFill>
              </a:rPr>
              <a:t>=measure(</a:t>
            </a:r>
          </a:p>
          <a:p>
            <a:pPr lvl="1" indent="0">
              <a:lnSpc>
                <a:spcPct val="90000"/>
              </a:lnSpc>
            </a:pPr>
            <a:r>
              <a:rPr lang="en-US" b="0" dirty="0">
                <a:solidFill>
                  <a:srgbClr val="000000"/>
                </a:solidFill>
              </a:rPr>
              <a:t> </a:t>
            </a:r>
            <a:r>
              <a:rPr lang="en-US" b="0" dirty="0" smtClean="0">
                <a:solidFill>
                  <a:srgbClr val="000000"/>
                </a:solidFill>
              </a:rPr>
              <a:t>   </a:t>
            </a:r>
            <a:r>
              <a:rPr lang="en-US" b="0" dirty="0" smtClean="0">
                <a:solidFill>
                  <a:srgbClr val="000000"/>
                </a:solidFill>
              </a:rPr>
              <a:t>value.name</a:t>
            </a:r>
            <a:r>
              <a:rPr lang="en-US" b="0" dirty="0">
                <a:solidFill>
                  <a:srgbClr val="000000"/>
                </a:solidFill>
              </a:rPr>
              <a:t>, y, sep="_"))</a:t>
            </a:r>
          </a:p>
        </p:txBody>
      </p:sp>
      <p:sp>
        <p:nvSpPr>
          <p:cNvPr id="144" name="Use headers, colors, and/or backgrounds to separate or group together sections."/>
          <p:cNvSpPr txBox="1"/>
          <p:nvPr/>
        </p:nvSpPr>
        <p:spPr>
          <a:xfrm>
            <a:off x="4812083" y="5334380"/>
            <a:ext cx="4608886" cy="276405"/>
          </a:xfrm>
          <a:prstGeom prst="rect">
            <a:avLst/>
          </a:prstGeom>
          <a:ln w="12700">
            <a:miter lim="400000"/>
          </a:ln>
          <a:extLst>
            <a:ext uri="{C572A759-6A51-4108-AA02-DFA0A04FC94B}">
              <ma14:wrappingTextBoxFlag xmlns:ma14="http://schemas.microsoft.com/office/mac/drawingml/2011/main" xmlns="" val="1"/>
            </a:ext>
          </a:extLst>
        </p:spPr>
        <p:txBody>
          <a:bodyPr wrap="square" lIns="0" tIns="54570" rIns="0" bIns="54570">
            <a:spAutoFit/>
          </a:bodyPr>
          <a:lstStyle/>
          <a:p>
            <a:pPr lvl="1" indent="0">
              <a:lnSpc>
                <a:spcPct val="90000"/>
              </a:lnSpc>
            </a:pPr>
            <a:r>
              <a:rPr lang="en-US" b="0" dirty="0">
                <a:solidFill>
                  <a:schemeClr val="tx1">
                    <a:lumMod val="50000"/>
                  </a:schemeClr>
                </a:solidFill>
              </a:rPr>
              <a:t>Reshape a data.table from long to wide format. </a:t>
            </a:r>
            <a:endParaRPr lang="en-US" b="0" dirty="0">
              <a:solidFill>
                <a:srgbClr val="000000"/>
              </a:solidFill>
            </a:endParaRPr>
          </a:p>
        </p:txBody>
      </p:sp>
      <p:graphicFrame>
        <p:nvGraphicFramePr>
          <p:cNvPr id="145" name="Table"/>
          <p:cNvGraphicFramePr/>
          <p:nvPr>
            <p:extLst>
              <p:ext uri="{D42A27DB-BD31-4B8C-83A1-F6EECF244321}">
                <p14:modId xmlns:p14="http://schemas.microsoft.com/office/powerpoint/2010/main" val="1867059948"/>
              </p:ext>
            </p:extLst>
          </p:nvPr>
        </p:nvGraphicFramePr>
        <p:xfrm>
          <a:off x="6157523" y="6964499"/>
          <a:ext cx="619200" cy="7620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gridCol w="154800">
                  <a:extLst>
                    <a:ext uri="{9D8B030D-6E8A-4147-A177-3AD203B41FA5}">
                      <a16:colId xmlns:a16="http://schemas.microsoft.com/office/drawing/2014/main" val="20003"/>
                    </a:ext>
                  </a:extLst>
                </a:gridCol>
              </a:tblGrid>
              <a:tr h="114300">
                <a:tc>
                  <a:txBody>
                    <a:bodyPr/>
                    <a:lstStyle/>
                    <a:p>
                      <a:pPr defTabSz="914400">
                        <a:defRPr sz="1000">
                          <a:latin typeface="Helvetica"/>
                          <a:ea typeface="Helvetica"/>
                          <a:cs typeface="Helvetica"/>
                          <a:sym typeface="Helvetica"/>
                        </a:defRPr>
                      </a:pPr>
                      <a:r>
                        <a:rPr lang="da-DK" dirty="0"/>
                        <a:t>id</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y</a:t>
                      </a:r>
                      <a:endParaRPr dirty="0"/>
                    </a:p>
                  </a:txBody>
                  <a:tcPr marL="0" marR="0" marT="0" marB="0" anchor="ctr" horzOverflow="overflow">
                    <a:solidFill>
                      <a:srgbClr val="BD8324"/>
                    </a:solidFill>
                  </a:tcPr>
                </a:tc>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BD8324"/>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BD8324"/>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smtClean="0">
                          <a:solidFill>
                            <a:srgbClr val="212121"/>
                          </a:solidFill>
                        </a:rPr>
                        <a:t>x</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smtClean="0">
                          <a:solidFill>
                            <a:srgbClr val="212121"/>
                          </a:solidFill>
                        </a:rPr>
                        <a:t>x</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smtClean="0">
                          <a:solidFill>
                            <a:srgbClr val="212121"/>
                          </a:solidFill>
                        </a:rPr>
                        <a:t>z</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3"/>
                  </a:ext>
                </a:extLst>
              </a:tr>
              <a:tr h="114300">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z</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4"/>
                  </a:ext>
                </a:extLst>
              </a:tr>
            </a:tbl>
          </a:graphicData>
        </a:graphic>
      </p:graphicFrame>
      <p:sp>
        <p:nvSpPr>
          <p:cNvPr id="146" name="Line"/>
          <p:cNvSpPr/>
          <p:nvPr/>
        </p:nvSpPr>
        <p:spPr>
          <a:xfrm>
            <a:off x="5957051" y="7181083"/>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47" name="Table"/>
          <p:cNvGraphicFramePr/>
          <p:nvPr>
            <p:extLst>
              <p:ext uri="{D42A27DB-BD31-4B8C-83A1-F6EECF244321}">
                <p14:modId xmlns:p14="http://schemas.microsoft.com/office/powerpoint/2010/main" val="456019066"/>
              </p:ext>
            </p:extLst>
          </p:nvPr>
        </p:nvGraphicFramePr>
        <p:xfrm>
          <a:off x="4807880" y="7040615"/>
          <a:ext cx="1128712" cy="457200"/>
        </p:xfrm>
        <a:graphic>
          <a:graphicData uri="http://schemas.openxmlformats.org/drawingml/2006/table">
            <a:tbl>
              <a:tblPr firstRow="1">
                <a:tableStyleId>{33BA23B1-9221-436E-865A-0063620EA4FD}</a:tableStyleId>
              </a:tblPr>
              <a:tblGrid>
                <a:gridCol w="147638">
                  <a:extLst>
                    <a:ext uri="{9D8B030D-6E8A-4147-A177-3AD203B41FA5}">
                      <a16:colId xmlns:a16="http://schemas.microsoft.com/office/drawing/2014/main" val="20000"/>
                    </a:ext>
                  </a:extLst>
                </a:gridCol>
                <a:gridCol w="244475">
                  <a:extLst>
                    <a:ext uri="{9D8B030D-6E8A-4147-A177-3AD203B41FA5}">
                      <a16:colId xmlns:a16="http://schemas.microsoft.com/office/drawing/2014/main" val="20001"/>
                    </a:ext>
                  </a:extLst>
                </a:gridCol>
                <a:gridCol w="238125">
                  <a:extLst>
                    <a:ext uri="{9D8B030D-6E8A-4147-A177-3AD203B41FA5}">
                      <a16:colId xmlns:a16="http://schemas.microsoft.com/office/drawing/2014/main" val="20002"/>
                    </a:ext>
                  </a:extLst>
                </a:gridCol>
                <a:gridCol w="252412">
                  <a:extLst>
                    <a:ext uri="{9D8B030D-6E8A-4147-A177-3AD203B41FA5}">
                      <a16:colId xmlns:a16="http://schemas.microsoft.com/office/drawing/2014/main" val="20003"/>
                    </a:ext>
                  </a:extLst>
                </a:gridCol>
                <a:gridCol w="246062">
                  <a:extLst>
                    <a:ext uri="{9D8B030D-6E8A-4147-A177-3AD203B41FA5}">
                      <a16:colId xmlns:a16="http://schemas.microsoft.com/office/drawing/2014/main" val="20004"/>
                    </a:ext>
                  </a:extLst>
                </a:gridCol>
              </a:tblGrid>
              <a:tr h="114300">
                <a:tc>
                  <a:txBody>
                    <a:bodyPr/>
                    <a:lstStyle/>
                    <a:p>
                      <a:pPr defTabSz="914400">
                        <a:defRPr sz="1000">
                          <a:latin typeface="Helvetica"/>
                          <a:ea typeface="Helvetica"/>
                          <a:cs typeface="Helvetica"/>
                          <a:sym typeface="Helvetica"/>
                        </a:defRPr>
                      </a:pPr>
                      <a:r>
                        <a:rPr lang="da-DK" dirty="0"/>
                        <a:t>id</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err="1"/>
                        <a:t>a_x</a:t>
                      </a:r>
                      <a:endParaRPr dirty="0"/>
                    </a:p>
                  </a:txBody>
                  <a:tcPr marL="0" marR="0" marT="0" marB="0" anchor="ctr" horzOverflow="overflow">
                    <a:solidFill>
                      <a:srgbClr val="BE8323"/>
                    </a:solidFill>
                  </a:tcPr>
                </a:tc>
                <a:tc>
                  <a:txBody>
                    <a:bodyPr/>
                    <a:lstStyle/>
                    <a:p>
                      <a:pPr defTabSz="914400">
                        <a:defRPr sz="1000">
                          <a:latin typeface="Helvetica"/>
                          <a:ea typeface="Helvetica"/>
                          <a:cs typeface="Helvetica"/>
                          <a:sym typeface="Helvetica"/>
                        </a:defRPr>
                      </a:pPr>
                      <a:r>
                        <a:rPr lang="da-DK" dirty="0" err="1"/>
                        <a:t>a_z</a:t>
                      </a:r>
                      <a:endParaRPr dirty="0"/>
                    </a:p>
                  </a:txBody>
                  <a:tcPr marL="0" marR="0" marT="0" marB="0" anchor="ctr" horzOverflow="overflow">
                    <a:solidFill>
                      <a:srgbClr val="BE8323"/>
                    </a:solidFill>
                  </a:tcPr>
                </a:tc>
                <a:tc>
                  <a:txBody>
                    <a:bodyPr/>
                    <a:lstStyle/>
                    <a:p>
                      <a:pPr defTabSz="914400">
                        <a:defRPr sz="1000">
                          <a:latin typeface="Helvetica"/>
                          <a:ea typeface="Helvetica"/>
                          <a:cs typeface="Helvetica"/>
                          <a:sym typeface="Helvetica"/>
                        </a:defRPr>
                      </a:pPr>
                      <a:r>
                        <a:rPr lang="da-DK" dirty="0" err="1"/>
                        <a:t>b_x</a:t>
                      </a:r>
                      <a:endParaRPr dirty="0"/>
                    </a:p>
                  </a:txBody>
                  <a:tcPr marL="0" marR="0" marT="0" marB="0" anchor="ctr" horzOverflow="overflow">
                    <a:solidFill>
                      <a:srgbClr val="BE8323"/>
                    </a:solidFill>
                  </a:tcPr>
                </a:tc>
                <a:tc>
                  <a:txBody>
                    <a:bodyPr/>
                    <a:lstStyle/>
                    <a:p>
                      <a:pPr defTabSz="914400">
                        <a:defRPr sz="1000">
                          <a:latin typeface="Helvetica"/>
                          <a:ea typeface="Helvetica"/>
                          <a:cs typeface="Helvetica"/>
                          <a:sym typeface="Helvetica"/>
                        </a:defRPr>
                      </a:pPr>
                      <a:r>
                        <a:rPr lang="da-DK" dirty="0" err="1"/>
                        <a:t>b_z</a:t>
                      </a:r>
                      <a:endParaRPr dirty="0"/>
                    </a:p>
                  </a:txBody>
                  <a:tcPr marL="0" marR="0" marT="0" marB="0" anchor="ctr" horzOverflow="overflow">
                    <a:solidFill>
                      <a:srgbClr val="BE8323"/>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rgbClr val="F2CB8A"/>
                    </a:solidFill>
                  </a:tcPr>
                </a:tc>
                <a:extLst>
                  <a:ext uri="{0D108BD9-81ED-4DB2-BD59-A6C34878D82A}">
                    <a16:rowId xmlns:a16="http://schemas.microsoft.com/office/drawing/2014/main" val="10002"/>
                  </a:ext>
                </a:extLst>
              </a:tr>
            </a:tbl>
          </a:graphicData>
        </a:graphic>
      </p:graphicFrame>
      <p:sp>
        <p:nvSpPr>
          <p:cNvPr id="148" name="Use headers, colors, and/or backgrounds to separate or group together sections."/>
          <p:cNvSpPr txBox="1"/>
          <p:nvPr/>
        </p:nvSpPr>
        <p:spPr>
          <a:xfrm>
            <a:off x="4786147" y="7709595"/>
            <a:ext cx="4717933" cy="276405"/>
          </a:xfrm>
          <a:prstGeom prst="rect">
            <a:avLst/>
          </a:prstGeom>
          <a:ln w="12700">
            <a:miter lim="400000"/>
          </a:ln>
          <a:extLst>
            <a:ext uri="{C572A759-6A51-4108-AA02-DFA0A04FC94B}">
              <ma14:wrappingTextBoxFlag xmlns:ma14="http://schemas.microsoft.com/office/mac/drawingml/2011/main" xmlns="" val="1"/>
            </a:ext>
          </a:extLst>
        </p:spPr>
        <p:txBody>
          <a:bodyPr wrap="square" lIns="0" tIns="54570" rIns="0" bIns="54570">
            <a:spAutoFit/>
          </a:bodyPr>
          <a:lstStyle/>
          <a:p>
            <a:pPr lvl="1" indent="0">
              <a:lnSpc>
                <a:spcPct val="90000"/>
              </a:lnSpc>
            </a:pPr>
            <a:r>
              <a:rPr lang="en-US" b="0" dirty="0">
                <a:solidFill>
                  <a:schemeClr val="tx1">
                    <a:lumMod val="50000"/>
                  </a:schemeClr>
                </a:solidFill>
              </a:rPr>
              <a:t>Reshape a data.table from wide to long format.</a:t>
            </a:r>
          </a:p>
        </p:txBody>
      </p:sp>
      <p:sp>
        <p:nvSpPr>
          <p:cNvPr id="154" name="Line"/>
          <p:cNvSpPr/>
          <p:nvPr/>
        </p:nvSpPr>
        <p:spPr>
          <a:xfrm flipV="1">
            <a:off x="9359106" y="4212970"/>
            <a:ext cx="4320000" cy="0"/>
          </a:xfrm>
          <a:prstGeom prst="line">
            <a:avLst/>
          </a:prstGeom>
          <a:ln w="12700">
            <a:solidFill>
              <a:schemeClr val="tx1">
                <a:lumMod val="60000"/>
                <a:lumOff val="40000"/>
              </a:schemeClr>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155" name="Layout Suggestions"/>
          <p:cNvSpPr txBox="1"/>
          <p:nvPr/>
        </p:nvSpPr>
        <p:spPr>
          <a:xfrm>
            <a:off x="9359106" y="4306150"/>
            <a:ext cx="3840883" cy="340029"/>
          </a:xfrm>
          <a:prstGeom prst="rect">
            <a:avLst/>
          </a:prstGeom>
          <a:ln w="12700">
            <a:miter lim="400000"/>
          </a:ln>
          <a:extLst>
            <a:ext uri="{C572A759-6A51-4108-AA02-DFA0A04FC94B}">
              <ma14:wrappingTextBoxFlag xmlns:ma14="http://schemas.microsoft.com/office/mac/drawingml/2011/main" xmlns="" val="1"/>
            </a:ext>
          </a:extLst>
        </p:spPr>
        <p:txBody>
          <a:bodyPr wrap="square" lIns="0" tIns="12700" rIns="0" bIns="12700" anchor="ctr">
            <a:spAutoFit/>
          </a:bodyPr>
          <a:lstStyle/>
          <a:p>
            <a:pPr lvl="1" indent="0">
              <a:lnSpc>
                <a:spcPct val="80000"/>
              </a:lnSpc>
              <a:spcBef>
                <a:spcPts val="0"/>
              </a:spcBef>
              <a:defRPr sz="2500" b="0">
                <a:solidFill>
                  <a:srgbClr val="628DB5"/>
                </a:solidFill>
              </a:defRPr>
            </a:pPr>
            <a:r>
              <a:rPr lang="en-US" dirty="0">
                <a:solidFill>
                  <a:srgbClr val="393939"/>
                </a:solidFill>
              </a:rPr>
              <a:t>Sequential rows</a:t>
            </a:r>
          </a:p>
        </p:txBody>
      </p:sp>
      <p:graphicFrame>
        <p:nvGraphicFramePr>
          <p:cNvPr id="96" name="Table 95">
            <a:extLst>
              <a:ext uri="{FF2B5EF4-FFF2-40B4-BE49-F238E27FC236}">
                <a16:creationId xmlns:a16="http://schemas.microsoft.com/office/drawing/2014/main" id="{D888ACE9-7937-1742-8112-74898F785820}"/>
              </a:ext>
            </a:extLst>
          </p:cNvPr>
          <p:cNvGraphicFramePr>
            <a:graphicFrameLocks noGrp="1"/>
          </p:cNvGraphicFramePr>
          <p:nvPr>
            <p:extLst>
              <p:ext uri="{D42A27DB-BD31-4B8C-83A1-F6EECF244321}">
                <p14:modId xmlns:p14="http://schemas.microsoft.com/office/powerpoint/2010/main" val="3732130138"/>
              </p:ext>
            </p:extLst>
          </p:nvPr>
        </p:nvGraphicFramePr>
        <p:xfrm>
          <a:off x="4812083" y="5624625"/>
          <a:ext cx="4435491" cy="737700"/>
        </p:xfrm>
        <a:graphic>
          <a:graphicData uri="http://schemas.openxmlformats.org/drawingml/2006/table">
            <a:tbl>
              <a:tblPr firstRow="1" bandRow="1">
                <a:tableStyleId>{5940675A-B579-460E-94D1-54222C63F5DA}</a:tableStyleId>
              </a:tblPr>
              <a:tblGrid>
                <a:gridCol w="795655">
                  <a:extLst>
                    <a:ext uri="{9D8B030D-6E8A-4147-A177-3AD203B41FA5}">
                      <a16:colId xmlns:a16="http://schemas.microsoft.com/office/drawing/2014/main" val="985492433"/>
                    </a:ext>
                  </a:extLst>
                </a:gridCol>
                <a:gridCol w="3639836">
                  <a:extLst>
                    <a:ext uri="{9D8B030D-6E8A-4147-A177-3AD203B41FA5}">
                      <a16:colId xmlns:a16="http://schemas.microsoft.com/office/drawing/2014/main" val="1441745969"/>
                    </a:ext>
                  </a:extLst>
                </a:gridCol>
              </a:tblGrid>
              <a:tr h="123267">
                <a:tc>
                  <a:txBody>
                    <a:bodyPr/>
                    <a:lstStyle/>
                    <a:p>
                      <a:pPr algn="l">
                        <a:lnSpc>
                          <a:spcPct val="90000"/>
                        </a:lnSpc>
                        <a:spcBef>
                          <a:spcPts val="200"/>
                        </a:spcBef>
                      </a:pPr>
                      <a:r>
                        <a:rPr lang="en-US" sz="1200" b="0" dirty="0">
                          <a:solidFill>
                            <a:srgbClr val="5B6167"/>
                          </a:solidFill>
                          <a:latin typeface="Source Sans Pro" panose="020B0503030403020204" pitchFamily="34" charset="0"/>
                          <a:ea typeface="Source Sans Pro" panose="020B0503030403020204" pitchFamily="34" charset="0"/>
                        </a:rPr>
                        <a:t>dt</a:t>
                      </a:r>
                      <a:endParaRPr lang="da-DK" sz="120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584200" rtl="0" eaLnBrk="1" fontAlgn="auto" latinLnBrk="0" hangingPunct="1">
                        <a:lnSpc>
                          <a:spcPct val="90000"/>
                        </a:lnSpc>
                        <a:spcBef>
                          <a:spcPts val="200"/>
                        </a:spcBef>
                        <a:spcAft>
                          <a:spcPts val="0"/>
                        </a:spcAft>
                        <a:buClrTx/>
                        <a:buSzTx/>
                        <a:buFontTx/>
                        <a:buNone/>
                        <a:tabLst/>
                        <a:defRPr/>
                      </a:pPr>
                      <a:r>
                        <a:rPr lang="en-US" sz="1200" b="0" dirty="0">
                          <a:solidFill>
                            <a:srgbClr val="5B6167"/>
                          </a:solidFill>
                          <a:latin typeface="Source Sans Pro" panose="020B0503030403020204" pitchFamily="34" charset="0"/>
                          <a:ea typeface="Source Sans Pro" panose="020B0503030403020204" pitchFamily="34" charset="0"/>
                        </a:rPr>
                        <a:t>A </a:t>
                      </a:r>
                      <a:r>
                        <a:rPr lang="en-US" sz="1200" b="0" dirty="0" smtClean="0">
                          <a:solidFill>
                            <a:srgbClr val="5B6167"/>
                          </a:solidFill>
                          <a:latin typeface="Source Sans Pro" panose="020B0503030403020204" pitchFamily="34" charset="0"/>
                          <a:ea typeface="Source Sans Pro" panose="020B0503030403020204" pitchFamily="34" charset="0"/>
                        </a:rPr>
                        <a:t>long </a:t>
                      </a:r>
                      <a:r>
                        <a:rPr lang="en-US" sz="1200" b="0" dirty="0" err="1" smtClean="0">
                          <a:solidFill>
                            <a:srgbClr val="5B6167"/>
                          </a:solidFill>
                          <a:latin typeface="Source Sans Pro" panose="020B0503030403020204" pitchFamily="34" charset="0"/>
                          <a:ea typeface="Source Sans Pro" panose="020B0503030403020204" pitchFamily="34" charset="0"/>
                        </a:rPr>
                        <a:t>data.table</a:t>
                      </a:r>
                      <a:r>
                        <a:rPr lang="en-US" sz="1200" b="0" dirty="0" smtClean="0">
                          <a:solidFill>
                            <a:srgbClr val="5B6167"/>
                          </a:solidFill>
                          <a:latin typeface="Source Sans Pro" panose="020B0503030403020204" pitchFamily="34" charset="0"/>
                          <a:ea typeface="Source Sans Pro" panose="020B0503030403020204" pitchFamily="34" charset="0"/>
                        </a:rPr>
                        <a:t> (few columns, many rows).</a:t>
                      </a:r>
                      <a:endParaRPr lang="da-DK" sz="120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864515"/>
                  </a:ext>
                </a:extLst>
              </a:tr>
              <a:tr h="369802">
                <a:tc>
                  <a:txBody>
                    <a:bodyPr/>
                    <a:lstStyle/>
                    <a:p>
                      <a:pPr algn="l">
                        <a:lnSpc>
                          <a:spcPct val="90000"/>
                        </a:lnSpc>
                        <a:spcBef>
                          <a:spcPts val="200"/>
                        </a:spcBef>
                      </a:pPr>
                      <a:r>
                        <a:rPr lang="en-US" sz="1200" b="0" dirty="0">
                          <a:solidFill>
                            <a:srgbClr val="5B6167"/>
                          </a:solidFill>
                          <a:latin typeface="Source Sans Pro" panose="020B0503030403020204" pitchFamily="34" charset="0"/>
                          <a:ea typeface="Source Sans Pro" panose="020B0503030403020204" pitchFamily="34" charset="0"/>
                        </a:rPr>
                        <a:t>id ~ y</a:t>
                      </a:r>
                      <a:endParaRPr lang="da-DK" sz="120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584200" rtl="0" eaLnBrk="1" fontAlgn="auto" latinLnBrk="0" hangingPunct="1">
                        <a:lnSpc>
                          <a:spcPct val="90000"/>
                        </a:lnSpc>
                        <a:spcBef>
                          <a:spcPts val="200"/>
                        </a:spcBef>
                        <a:spcAft>
                          <a:spcPts val="0"/>
                        </a:spcAft>
                        <a:buClrTx/>
                        <a:buSzTx/>
                        <a:buFontTx/>
                        <a:buNone/>
                        <a:tabLst/>
                        <a:defRPr/>
                      </a:pPr>
                      <a:r>
                        <a:rPr lang="en-US" sz="1200" b="0" dirty="0">
                          <a:solidFill>
                            <a:srgbClr val="5B6167"/>
                          </a:solidFill>
                          <a:latin typeface="Source Sans Pro" panose="020B0503030403020204" pitchFamily="34" charset="0"/>
                          <a:ea typeface="Source Sans Pro" panose="020B0503030403020204" pitchFamily="34" charset="0"/>
                        </a:rPr>
                        <a:t>Formula with a LHS: ID columns containing IDs for multiple entries. And a RHS: columns with values to spread in column headers. </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687017"/>
                  </a:ext>
                </a:extLst>
              </a:tr>
              <a:tr h="203306">
                <a:tc>
                  <a:txBody>
                    <a:bodyPr/>
                    <a:lstStyle/>
                    <a:p>
                      <a:pPr algn="l">
                        <a:lnSpc>
                          <a:spcPct val="90000"/>
                        </a:lnSpc>
                        <a:spcBef>
                          <a:spcPts val="200"/>
                        </a:spcBef>
                      </a:pPr>
                      <a:r>
                        <a:rPr lang="en-US" sz="1200" b="0" dirty="0">
                          <a:solidFill>
                            <a:srgbClr val="5B6167"/>
                          </a:solidFill>
                          <a:latin typeface="Source Sans Pro" panose="020B0503030403020204" pitchFamily="34" charset="0"/>
                          <a:ea typeface="Source Sans Pro" panose="020B0503030403020204" pitchFamily="34" charset="0"/>
                        </a:rPr>
                        <a:t>value.var</a:t>
                      </a:r>
                      <a:endParaRPr lang="da-DK" sz="120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584200" rtl="0" eaLnBrk="1" fontAlgn="auto" latinLnBrk="0" hangingPunct="1">
                        <a:lnSpc>
                          <a:spcPct val="90000"/>
                        </a:lnSpc>
                        <a:spcBef>
                          <a:spcPts val="200"/>
                        </a:spcBef>
                        <a:spcAft>
                          <a:spcPts val="0"/>
                        </a:spcAft>
                        <a:buClrTx/>
                        <a:buSzTx/>
                        <a:buFontTx/>
                        <a:buNone/>
                        <a:tabLst/>
                        <a:defRPr/>
                      </a:pPr>
                      <a:r>
                        <a:rPr lang="en-US" sz="1200" b="0" dirty="0">
                          <a:solidFill>
                            <a:srgbClr val="5B6167"/>
                          </a:solidFill>
                          <a:latin typeface="Source Sans Pro" panose="020B0503030403020204" pitchFamily="34" charset="0"/>
                          <a:ea typeface="Source Sans Pro" panose="020B0503030403020204" pitchFamily="34" charset="0"/>
                        </a:rPr>
                        <a:t>Columns containing values to fill into cells.</a:t>
                      </a:r>
                      <a:endParaRPr lang="da-DK" sz="1200" dirty="0">
                        <a:solidFill>
                          <a:srgbClr val="5B6167"/>
                        </a:solidFill>
                        <a:latin typeface="Source Sans Pro" panose="020B0503030403020204" pitchFamily="34" charset="0"/>
                        <a:ea typeface="Source Sans Pro" panose="020B0503030403020204" pitchFamily="34"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30144068"/>
                  </a:ext>
                </a:extLst>
              </a:tr>
            </a:tbl>
          </a:graphicData>
        </a:graphic>
      </p:graphicFrame>
      <p:pic>
        <p:nvPicPr>
          <p:cNvPr id="134" name="Graphic 133">
            <a:extLst>
              <a:ext uri="{FF2B5EF4-FFF2-40B4-BE49-F238E27FC236}">
                <a16:creationId xmlns:a16="http://schemas.microsoft.com/office/drawing/2014/main" id="{9163FF8E-1C9A-C347-A90F-68E553F7FC6A}"/>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12359509" y="294298"/>
            <a:ext cx="1316771" cy="1517805"/>
          </a:xfrm>
          <a:prstGeom prst="rect">
            <a:avLst/>
          </a:prstGeom>
        </p:spPr>
      </p:pic>
      <p:sp>
        <p:nvSpPr>
          <p:cNvPr id="133" name="Use headers, colors, and/or backgrounds to separate or group together sections.">
            <a:extLst>
              <a:ext uri="{FF2B5EF4-FFF2-40B4-BE49-F238E27FC236}">
                <a16:creationId xmlns:a16="http://schemas.microsoft.com/office/drawing/2014/main" id="{0C396202-9E18-464B-BF48-226ABDFEE842}"/>
              </a:ext>
            </a:extLst>
          </p:cNvPr>
          <p:cNvSpPr txBox="1"/>
          <p:nvPr/>
        </p:nvSpPr>
        <p:spPr>
          <a:xfrm>
            <a:off x="1660997" y="1452244"/>
            <a:ext cx="3000226" cy="49859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dirty="0">
                <a:solidFill>
                  <a:srgbClr val="000000"/>
                </a:solidFill>
              </a:rPr>
              <a:t>unique(</a:t>
            </a:r>
            <a:r>
              <a:rPr lang="en-US" b="0" dirty="0">
                <a:solidFill>
                  <a:srgbClr val="000000"/>
                </a:solidFill>
              </a:rPr>
              <a:t>dt, by = c("a", "b")</a:t>
            </a:r>
            <a:r>
              <a:rPr lang="en-US" dirty="0">
                <a:solidFill>
                  <a:srgbClr val="000000"/>
                </a:solidFill>
              </a:rPr>
              <a:t>)</a:t>
            </a:r>
            <a:r>
              <a:rPr lang="en-US" b="0" dirty="0">
                <a:solidFill>
                  <a:srgbClr val="000000"/>
                </a:solidFill>
              </a:rPr>
              <a:t> – extract unique rows based on columns specified in “by”. Leave out “by” to use all columns.</a:t>
            </a:r>
          </a:p>
        </p:txBody>
      </p:sp>
      <p:graphicFrame>
        <p:nvGraphicFramePr>
          <p:cNvPr id="135" name="Table">
            <a:extLst>
              <a:ext uri="{FF2B5EF4-FFF2-40B4-BE49-F238E27FC236}">
                <a16:creationId xmlns:a16="http://schemas.microsoft.com/office/drawing/2014/main" id="{9C8AD6D5-DB64-C346-8A99-4F949EA9B409}"/>
              </a:ext>
            </a:extLst>
          </p:cNvPr>
          <p:cNvGraphicFramePr/>
          <p:nvPr>
            <p:extLst>
              <p:ext uri="{D42A27DB-BD31-4B8C-83A1-F6EECF244321}">
                <p14:modId xmlns:p14="http://schemas.microsoft.com/office/powerpoint/2010/main" val="2508528484"/>
              </p:ext>
            </p:extLst>
          </p:nvPr>
        </p:nvGraphicFramePr>
        <p:xfrm>
          <a:off x="979688" y="1489760"/>
          <a:ext cx="453600" cy="457200"/>
        </p:xfrm>
        <a:graphic>
          <a:graphicData uri="http://schemas.openxmlformats.org/drawingml/2006/table">
            <a:tbl>
              <a:tblPr firstRow="1">
                <a:solidFill>
                  <a:srgbClr val="BE8411"/>
                </a:solidFill>
                <a:tableStyleId>{33BA23B1-9221-436E-865A-0063620EA4FD}</a:tableStyleId>
              </a:tblPr>
              <a:tblGrid>
                <a:gridCol w="151200">
                  <a:extLst>
                    <a:ext uri="{9D8B030D-6E8A-4147-A177-3AD203B41FA5}">
                      <a16:colId xmlns:a16="http://schemas.microsoft.com/office/drawing/2014/main" val="20000"/>
                    </a:ext>
                  </a:extLst>
                </a:gridCol>
                <a:gridCol w="151200">
                  <a:extLst>
                    <a:ext uri="{9D8B030D-6E8A-4147-A177-3AD203B41FA5}">
                      <a16:colId xmlns:a16="http://schemas.microsoft.com/office/drawing/2014/main" val="20001"/>
                    </a:ext>
                  </a:extLst>
                </a:gridCol>
                <a:gridCol w="1512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bl>
          </a:graphicData>
        </a:graphic>
      </p:graphicFrame>
      <p:sp>
        <p:nvSpPr>
          <p:cNvPr id="136" name="Line">
            <a:extLst>
              <a:ext uri="{FF2B5EF4-FFF2-40B4-BE49-F238E27FC236}">
                <a16:creationId xmlns:a16="http://schemas.microsoft.com/office/drawing/2014/main" id="{696663BE-E143-AB44-837F-761306C82E85}"/>
              </a:ext>
            </a:extLst>
          </p:cNvPr>
          <p:cNvSpPr/>
          <p:nvPr/>
        </p:nvSpPr>
        <p:spPr>
          <a:xfrm>
            <a:off x="796234" y="1642455"/>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37" name="Table">
            <a:extLst>
              <a:ext uri="{FF2B5EF4-FFF2-40B4-BE49-F238E27FC236}">
                <a16:creationId xmlns:a16="http://schemas.microsoft.com/office/drawing/2014/main" id="{5069B41E-8080-4349-A966-1FC08E4E089D}"/>
              </a:ext>
            </a:extLst>
          </p:cNvPr>
          <p:cNvGraphicFramePr/>
          <p:nvPr>
            <p:extLst>
              <p:ext uri="{D42A27DB-BD31-4B8C-83A1-F6EECF244321}">
                <p14:modId xmlns:p14="http://schemas.microsoft.com/office/powerpoint/2010/main" val="1738896368"/>
              </p:ext>
            </p:extLst>
          </p:nvPr>
        </p:nvGraphicFramePr>
        <p:xfrm>
          <a:off x="298379" y="1489761"/>
          <a:ext cx="453600" cy="609600"/>
        </p:xfrm>
        <a:graphic>
          <a:graphicData uri="http://schemas.openxmlformats.org/drawingml/2006/table">
            <a:tbl>
              <a:tblPr firstRow="1">
                <a:tableStyleId>{33BA23B1-9221-436E-865A-0063620EA4FD}</a:tableStyleId>
              </a:tblPr>
              <a:tblGrid>
                <a:gridCol w="151200">
                  <a:extLst>
                    <a:ext uri="{9D8B030D-6E8A-4147-A177-3AD203B41FA5}">
                      <a16:colId xmlns:a16="http://schemas.microsoft.com/office/drawing/2014/main" val="20000"/>
                    </a:ext>
                  </a:extLst>
                </a:gridCol>
                <a:gridCol w="151200">
                  <a:extLst>
                    <a:ext uri="{9D8B030D-6E8A-4147-A177-3AD203B41FA5}">
                      <a16:colId xmlns:a16="http://schemas.microsoft.com/office/drawing/2014/main" val="20001"/>
                    </a:ext>
                  </a:extLst>
                </a:gridCol>
                <a:gridCol w="1512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4"/>
                  </a:ext>
                </a:extLst>
              </a:tr>
            </a:tbl>
          </a:graphicData>
        </a:graphic>
      </p:graphicFrame>
      <p:sp>
        <p:nvSpPr>
          <p:cNvPr id="138" name="Rektangel 233">
            <a:extLst>
              <a:ext uri="{FF2B5EF4-FFF2-40B4-BE49-F238E27FC236}">
                <a16:creationId xmlns:a16="http://schemas.microsoft.com/office/drawing/2014/main" id="{B1705F28-49EC-904F-8301-BBB43A56FFE4}"/>
              </a:ext>
            </a:extLst>
          </p:cNvPr>
          <p:cNvSpPr/>
          <p:nvPr/>
        </p:nvSpPr>
        <p:spPr>
          <a:xfrm>
            <a:off x="298379" y="1161902"/>
            <a:ext cx="1078180" cy="276999"/>
          </a:xfrm>
          <a:prstGeom prst="rect">
            <a:avLst/>
          </a:prstGeom>
        </p:spPr>
        <p:txBody>
          <a:bodyPr wrap="none" lIns="0">
            <a:spAutoFit/>
          </a:bodyPr>
          <a:lstStyle/>
          <a:p>
            <a:pPr lvl="1" indent="0"/>
            <a:r>
              <a:rPr lang="da-DK" dirty="0"/>
              <a:t>UNIQUE ROWS</a:t>
            </a:r>
          </a:p>
        </p:txBody>
      </p:sp>
      <p:sp>
        <p:nvSpPr>
          <p:cNvPr id="139" name="Line">
            <a:extLst>
              <a:ext uri="{FF2B5EF4-FFF2-40B4-BE49-F238E27FC236}">
                <a16:creationId xmlns:a16="http://schemas.microsoft.com/office/drawing/2014/main" id="{ED5A95C8-3B26-F14E-BABB-4B05CA4324A0}"/>
              </a:ext>
            </a:extLst>
          </p:cNvPr>
          <p:cNvSpPr/>
          <p:nvPr/>
        </p:nvSpPr>
        <p:spPr>
          <a:xfrm>
            <a:off x="298379" y="1144017"/>
            <a:ext cx="4320000" cy="797"/>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140" name="Rektangel 2">
            <a:extLst>
              <a:ext uri="{FF2B5EF4-FFF2-40B4-BE49-F238E27FC236}">
                <a16:creationId xmlns:a16="http://schemas.microsoft.com/office/drawing/2014/main" id="{DE36B239-B9D7-4B48-9C30-718452AB5C20}"/>
              </a:ext>
            </a:extLst>
          </p:cNvPr>
          <p:cNvSpPr/>
          <p:nvPr/>
        </p:nvSpPr>
        <p:spPr>
          <a:xfrm>
            <a:off x="298379" y="2300416"/>
            <a:ext cx="4320000" cy="424732"/>
          </a:xfrm>
          <a:prstGeom prst="rect">
            <a:avLst/>
          </a:prstGeom>
        </p:spPr>
        <p:txBody>
          <a:bodyPr wrap="square" lIns="0" rIns="0">
            <a:spAutoFit/>
          </a:bodyPr>
          <a:lstStyle/>
          <a:p>
            <a:pPr lvl="1" indent="0">
              <a:lnSpc>
                <a:spcPct val="90000"/>
              </a:lnSpc>
            </a:pPr>
            <a:r>
              <a:rPr lang="en-US" dirty="0">
                <a:solidFill>
                  <a:srgbClr val="000000"/>
                </a:solidFill>
              </a:rPr>
              <a:t>uniqueN(</a:t>
            </a:r>
            <a:r>
              <a:rPr lang="en-US" b="0" dirty="0">
                <a:solidFill>
                  <a:srgbClr val="000000"/>
                </a:solidFill>
              </a:rPr>
              <a:t>dt, by = c("a", "b")</a:t>
            </a:r>
            <a:r>
              <a:rPr lang="en-US" dirty="0">
                <a:solidFill>
                  <a:srgbClr val="000000"/>
                </a:solidFill>
              </a:rPr>
              <a:t>)</a:t>
            </a:r>
            <a:r>
              <a:rPr lang="en-US" b="0" dirty="0">
                <a:solidFill>
                  <a:srgbClr val="000000"/>
                </a:solidFill>
              </a:rPr>
              <a:t> – count the number of unique rows based on columns specified in “by”. </a:t>
            </a:r>
          </a:p>
        </p:txBody>
      </p:sp>
      <p:sp>
        <p:nvSpPr>
          <p:cNvPr id="176" name="Line">
            <a:extLst>
              <a:ext uri="{FF2B5EF4-FFF2-40B4-BE49-F238E27FC236}">
                <a16:creationId xmlns:a16="http://schemas.microsoft.com/office/drawing/2014/main" id="{0E6EC67C-D120-3645-A37F-F7B0618C1CE3}"/>
              </a:ext>
            </a:extLst>
          </p:cNvPr>
          <p:cNvSpPr/>
          <p:nvPr/>
        </p:nvSpPr>
        <p:spPr>
          <a:xfrm flipV="1">
            <a:off x="9356759" y="7826424"/>
            <a:ext cx="4320000" cy="0"/>
          </a:xfrm>
          <a:prstGeom prst="line">
            <a:avLst/>
          </a:prstGeom>
          <a:ln w="12700">
            <a:solidFill>
              <a:schemeClr val="tx1">
                <a:lumMod val="60000"/>
                <a:lumOff val="40000"/>
              </a:schemeClr>
            </a:solidFill>
            <a:miter lim="400000"/>
          </a:ln>
        </p:spPr>
        <p:txBody>
          <a:bodyPr lIns="54570" tIns="54570" rIns="54570" bIns="54570" anchor="ctr"/>
          <a:lstStyle/>
          <a:p>
            <a:pPr>
              <a:lnSpc>
                <a:spcPct val="80000"/>
              </a:lnSpc>
              <a:spcBef>
                <a:spcPts val="600"/>
              </a:spcBef>
              <a:defRPr b="0">
                <a:solidFill>
                  <a:srgbClr val="000000"/>
                </a:solidFill>
              </a:defRPr>
            </a:pPr>
            <a:endParaRPr dirty="0"/>
          </a:p>
        </p:txBody>
      </p:sp>
      <p:sp>
        <p:nvSpPr>
          <p:cNvPr id="177" name="Layout Suggestions">
            <a:extLst>
              <a:ext uri="{FF2B5EF4-FFF2-40B4-BE49-F238E27FC236}">
                <a16:creationId xmlns:a16="http://schemas.microsoft.com/office/drawing/2014/main" id="{3DB7DEC3-69FE-4F45-AA0A-0DEDBA8F8165}"/>
              </a:ext>
            </a:extLst>
          </p:cNvPr>
          <p:cNvSpPr txBox="1"/>
          <p:nvPr/>
        </p:nvSpPr>
        <p:spPr>
          <a:xfrm>
            <a:off x="9356759" y="7919604"/>
            <a:ext cx="3840883" cy="340029"/>
          </a:xfrm>
          <a:prstGeom prst="rect">
            <a:avLst/>
          </a:prstGeom>
          <a:ln w="12700">
            <a:miter lim="400000"/>
          </a:ln>
          <a:extLst>
            <a:ext uri="{C572A759-6A51-4108-AA02-DFA0A04FC94B}">
              <ma14:wrappingTextBoxFlag xmlns:ma14="http://schemas.microsoft.com/office/mac/drawingml/2011/main" xmlns="" val="1"/>
            </a:ext>
          </a:extLst>
        </p:spPr>
        <p:txBody>
          <a:bodyPr wrap="square" lIns="0" tIns="12700" rIns="0" bIns="12700" anchor="ctr">
            <a:spAutoFit/>
          </a:bodyPr>
          <a:lstStyle/>
          <a:p>
            <a:pPr lvl="1" indent="0">
              <a:lnSpc>
                <a:spcPct val="80000"/>
              </a:lnSpc>
              <a:spcBef>
                <a:spcPts val="0"/>
              </a:spcBef>
              <a:defRPr sz="2500" b="0">
                <a:solidFill>
                  <a:srgbClr val="628DB5"/>
                </a:solidFill>
              </a:defRPr>
            </a:pPr>
            <a:r>
              <a:rPr lang="en-US" dirty="0">
                <a:solidFill>
                  <a:srgbClr val="975CBC"/>
                </a:solidFill>
              </a:rPr>
              <a:t>read &amp; write files</a:t>
            </a:r>
          </a:p>
        </p:txBody>
      </p:sp>
      <p:sp>
        <p:nvSpPr>
          <p:cNvPr id="178" name="Rektangel 155">
            <a:extLst>
              <a:ext uri="{FF2B5EF4-FFF2-40B4-BE49-F238E27FC236}">
                <a16:creationId xmlns:a16="http://schemas.microsoft.com/office/drawing/2014/main" id="{B038AC34-4A7A-D242-9897-3F8A428B219F}"/>
              </a:ext>
            </a:extLst>
          </p:cNvPr>
          <p:cNvSpPr/>
          <p:nvPr/>
        </p:nvSpPr>
        <p:spPr>
          <a:xfrm>
            <a:off x="9356759" y="8416256"/>
            <a:ext cx="540212" cy="276999"/>
          </a:xfrm>
          <a:prstGeom prst="rect">
            <a:avLst/>
          </a:prstGeom>
        </p:spPr>
        <p:txBody>
          <a:bodyPr wrap="none" lIns="0" rIns="0">
            <a:spAutoFit/>
          </a:bodyPr>
          <a:lstStyle/>
          <a:p>
            <a:pPr lvl="1" indent="0"/>
            <a:r>
              <a:rPr lang="da-DK" dirty="0"/>
              <a:t>IMPORT</a:t>
            </a:r>
          </a:p>
        </p:txBody>
      </p:sp>
      <p:sp>
        <p:nvSpPr>
          <p:cNvPr id="179" name="Line">
            <a:extLst>
              <a:ext uri="{FF2B5EF4-FFF2-40B4-BE49-F238E27FC236}">
                <a16:creationId xmlns:a16="http://schemas.microsoft.com/office/drawing/2014/main" id="{AC20BEC0-106F-A04E-BFF2-6EEE149FBF88}"/>
              </a:ext>
            </a:extLst>
          </p:cNvPr>
          <p:cNvSpPr/>
          <p:nvPr/>
        </p:nvSpPr>
        <p:spPr>
          <a:xfrm flipV="1">
            <a:off x="9356759" y="8396645"/>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181" name="Use headers, colors, and/or backgrounds to separate or group together sections.">
            <a:extLst>
              <a:ext uri="{FF2B5EF4-FFF2-40B4-BE49-F238E27FC236}">
                <a16:creationId xmlns:a16="http://schemas.microsoft.com/office/drawing/2014/main" id="{B965A2A8-07AB-FA4A-9EF1-25CF40429C89}"/>
              </a:ext>
            </a:extLst>
          </p:cNvPr>
          <p:cNvSpPr txBox="1"/>
          <p:nvPr/>
        </p:nvSpPr>
        <p:spPr>
          <a:xfrm>
            <a:off x="9356759" y="8665282"/>
            <a:ext cx="4318113" cy="826299"/>
          </a:xfrm>
          <a:prstGeom prst="rect">
            <a:avLst/>
          </a:prstGeom>
          <a:ln w="12700">
            <a:miter lim="400000"/>
          </a:ln>
          <a:extLst>
            <a:ext uri="{C572A759-6A51-4108-AA02-DFA0A04FC94B}">
              <ma14:wrappingTextBoxFlag xmlns:ma14="http://schemas.microsoft.com/office/mac/drawingml/2011/main" xmlns="" val="1"/>
            </a:ext>
          </a:extLst>
        </p:spPr>
        <p:txBody>
          <a:bodyPr wrap="square" lIns="0" tIns="54570" rIns="0" bIns="54570">
            <a:spAutoFit/>
          </a:bodyPr>
          <a:lstStyle/>
          <a:p>
            <a:pPr lvl="1" indent="0">
              <a:lnSpc>
                <a:spcPct val="90000"/>
              </a:lnSpc>
            </a:pPr>
            <a:r>
              <a:rPr lang="en-US" dirty="0">
                <a:solidFill>
                  <a:srgbClr val="000000"/>
                </a:solidFill>
              </a:rPr>
              <a:t>fread(</a:t>
            </a:r>
            <a:r>
              <a:rPr lang="en-US" b="0" dirty="0">
                <a:solidFill>
                  <a:srgbClr val="000000"/>
                </a:solidFill>
              </a:rPr>
              <a:t>"file.csv"</a:t>
            </a:r>
            <a:r>
              <a:rPr lang="en-US" dirty="0">
                <a:solidFill>
                  <a:srgbClr val="000000"/>
                </a:solidFill>
              </a:rPr>
              <a:t>) </a:t>
            </a:r>
            <a:r>
              <a:rPr lang="en-US" b="0" dirty="0">
                <a:solidFill>
                  <a:srgbClr val="000000"/>
                </a:solidFill>
              </a:rPr>
              <a:t>– read data from a flat file such as .csv or .tsv into R. </a:t>
            </a:r>
          </a:p>
          <a:p>
            <a:pPr lvl="1" indent="0">
              <a:lnSpc>
                <a:spcPct val="90000"/>
              </a:lnSpc>
            </a:pPr>
            <a:endParaRPr lang="en-US" b="0" dirty="0">
              <a:solidFill>
                <a:srgbClr val="000000"/>
              </a:solidFill>
            </a:endParaRPr>
          </a:p>
          <a:p>
            <a:pPr lvl="1" indent="0">
              <a:lnSpc>
                <a:spcPct val="90000"/>
              </a:lnSpc>
            </a:pPr>
            <a:r>
              <a:rPr lang="en-US" dirty="0">
                <a:solidFill>
                  <a:srgbClr val="000000"/>
                </a:solidFill>
              </a:rPr>
              <a:t>fread(</a:t>
            </a:r>
            <a:r>
              <a:rPr lang="en-US" b="0" dirty="0">
                <a:solidFill>
                  <a:srgbClr val="000000"/>
                </a:solidFill>
              </a:rPr>
              <a:t>"file.csv", select = c("a", "b")</a:t>
            </a:r>
            <a:r>
              <a:rPr lang="en-US" dirty="0">
                <a:solidFill>
                  <a:srgbClr val="000000"/>
                </a:solidFill>
              </a:rPr>
              <a:t>) </a:t>
            </a:r>
            <a:r>
              <a:rPr lang="en-US" b="0" dirty="0">
                <a:solidFill>
                  <a:srgbClr val="000000"/>
                </a:solidFill>
              </a:rPr>
              <a:t>– read specified columns from a flat file into R.</a:t>
            </a:r>
          </a:p>
        </p:txBody>
      </p:sp>
      <p:sp>
        <p:nvSpPr>
          <p:cNvPr id="182" name="Rektangel 159">
            <a:extLst>
              <a:ext uri="{FF2B5EF4-FFF2-40B4-BE49-F238E27FC236}">
                <a16:creationId xmlns:a16="http://schemas.microsoft.com/office/drawing/2014/main" id="{8F960253-C848-8749-8CD3-96FCF54FF180}"/>
              </a:ext>
            </a:extLst>
          </p:cNvPr>
          <p:cNvSpPr/>
          <p:nvPr/>
        </p:nvSpPr>
        <p:spPr>
          <a:xfrm>
            <a:off x="9345890" y="9761030"/>
            <a:ext cx="548227" cy="276999"/>
          </a:xfrm>
          <a:prstGeom prst="rect">
            <a:avLst/>
          </a:prstGeom>
        </p:spPr>
        <p:txBody>
          <a:bodyPr wrap="none" lIns="0" rIns="0">
            <a:spAutoFit/>
          </a:bodyPr>
          <a:lstStyle/>
          <a:p>
            <a:pPr lvl="1" indent="0"/>
            <a:r>
              <a:rPr lang="da-DK" dirty="0"/>
              <a:t>EXPORT</a:t>
            </a:r>
          </a:p>
        </p:txBody>
      </p:sp>
      <p:sp>
        <p:nvSpPr>
          <p:cNvPr id="183" name="Line">
            <a:extLst>
              <a:ext uri="{FF2B5EF4-FFF2-40B4-BE49-F238E27FC236}">
                <a16:creationId xmlns:a16="http://schemas.microsoft.com/office/drawing/2014/main" id="{60B5A5C6-7273-C446-8A46-584A87A3B57B}"/>
              </a:ext>
            </a:extLst>
          </p:cNvPr>
          <p:cNvSpPr/>
          <p:nvPr/>
        </p:nvSpPr>
        <p:spPr>
          <a:xfrm flipV="1">
            <a:off x="9345890" y="9733903"/>
            <a:ext cx="4320000" cy="0"/>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184" name="Use headers, colors, and/or backgrounds to separate or group together sections.">
            <a:extLst>
              <a:ext uri="{FF2B5EF4-FFF2-40B4-BE49-F238E27FC236}">
                <a16:creationId xmlns:a16="http://schemas.microsoft.com/office/drawing/2014/main" id="{747CA66B-94D9-3948-89F6-A0F219DD4A6A}"/>
              </a:ext>
            </a:extLst>
          </p:cNvPr>
          <p:cNvSpPr txBox="1"/>
          <p:nvPr/>
        </p:nvSpPr>
        <p:spPr>
          <a:xfrm>
            <a:off x="9352880" y="10014737"/>
            <a:ext cx="4318113" cy="276405"/>
          </a:xfrm>
          <a:prstGeom prst="rect">
            <a:avLst/>
          </a:prstGeom>
          <a:ln w="12700">
            <a:miter lim="400000"/>
          </a:ln>
          <a:extLst>
            <a:ext uri="{C572A759-6A51-4108-AA02-DFA0A04FC94B}">
              <ma14:wrappingTextBoxFlag xmlns:ma14="http://schemas.microsoft.com/office/mac/drawingml/2011/main" xmlns="" val="1"/>
            </a:ext>
          </a:extLst>
        </p:spPr>
        <p:txBody>
          <a:bodyPr wrap="square" lIns="0" tIns="54570" rIns="0" bIns="54570">
            <a:spAutoFit/>
          </a:bodyPr>
          <a:lstStyle/>
          <a:p>
            <a:pPr lvl="1" indent="0">
              <a:lnSpc>
                <a:spcPct val="90000"/>
              </a:lnSpc>
            </a:pPr>
            <a:r>
              <a:rPr lang="en-US" dirty="0">
                <a:solidFill>
                  <a:srgbClr val="000000"/>
                </a:solidFill>
              </a:rPr>
              <a:t>fwrite(</a:t>
            </a:r>
            <a:r>
              <a:rPr lang="en-US" b="0" dirty="0">
                <a:solidFill>
                  <a:srgbClr val="000000"/>
                </a:solidFill>
              </a:rPr>
              <a:t>dt, "file.csv"</a:t>
            </a:r>
            <a:r>
              <a:rPr lang="en-US" dirty="0">
                <a:solidFill>
                  <a:srgbClr val="000000"/>
                </a:solidFill>
              </a:rPr>
              <a:t>) </a:t>
            </a:r>
            <a:r>
              <a:rPr lang="en-US" b="0" dirty="0">
                <a:solidFill>
                  <a:srgbClr val="000000"/>
                </a:solidFill>
              </a:rPr>
              <a:t>– write data to a flat file from R. </a:t>
            </a:r>
          </a:p>
        </p:txBody>
      </p:sp>
      <p:sp>
        <p:nvSpPr>
          <p:cNvPr id="185" name="Use headers, colors, and/or backgrounds to separate or group together sections.">
            <a:extLst>
              <a:ext uri="{FF2B5EF4-FFF2-40B4-BE49-F238E27FC236}">
                <a16:creationId xmlns:a16="http://schemas.microsoft.com/office/drawing/2014/main" id="{AC1C5AEF-A815-8D40-A386-513D5A00ABCA}"/>
              </a:ext>
            </a:extLst>
          </p:cNvPr>
          <p:cNvSpPr txBox="1"/>
          <p:nvPr/>
        </p:nvSpPr>
        <p:spPr>
          <a:xfrm>
            <a:off x="10583859" y="5174507"/>
            <a:ext cx="3114677" cy="3323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rPr>
              <a:t>dt[, </a:t>
            </a:r>
            <a:r>
              <a:rPr lang="en-US" dirty="0">
                <a:solidFill>
                  <a:srgbClr val="0070C0"/>
                </a:solidFill>
              </a:rPr>
              <a:t>c := 1:.N</a:t>
            </a:r>
            <a:r>
              <a:rPr lang="en-US" dirty="0">
                <a:solidFill>
                  <a:srgbClr val="000000"/>
                </a:solidFill>
              </a:rPr>
              <a:t>, </a:t>
            </a:r>
            <a:r>
              <a:rPr lang="en-US" dirty="0">
                <a:solidFill>
                  <a:srgbClr val="B74819"/>
                </a:solidFill>
              </a:rPr>
              <a:t>by = b</a:t>
            </a:r>
            <a:r>
              <a:rPr lang="en-US" b="0" dirty="0">
                <a:solidFill>
                  <a:srgbClr val="000000"/>
                </a:solidFill>
              </a:rPr>
              <a:t>]</a:t>
            </a:r>
            <a:r>
              <a:rPr lang="en-US" dirty="0">
                <a:solidFill>
                  <a:srgbClr val="000000"/>
                </a:solidFill>
              </a:rPr>
              <a:t> </a:t>
            </a:r>
            <a:r>
              <a:rPr lang="en-US" b="0" dirty="0">
                <a:solidFill>
                  <a:srgbClr val="000000"/>
                </a:solidFill>
              </a:rPr>
              <a:t>– within groups, compute a column with sequential row IDs.</a:t>
            </a:r>
          </a:p>
        </p:txBody>
      </p:sp>
      <p:graphicFrame>
        <p:nvGraphicFramePr>
          <p:cNvPr id="188" name="Table">
            <a:extLst>
              <a:ext uri="{FF2B5EF4-FFF2-40B4-BE49-F238E27FC236}">
                <a16:creationId xmlns:a16="http://schemas.microsoft.com/office/drawing/2014/main" id="{DBBF6157-07E8-2448-9DEF-52F204CA035F}"/>
              </a:ext>
            </a:extLst>
          </p:cNvPr>
          <p:cNvGraphicFramePr/>
          <p:nvPr>
            <p:extLst>
              <p:ext uri="{D42A27DB-BD31-4B8C-83A1-F6EECF244321}">
                <p14:modId xmlns:p14="http://schemas.microsoft.com/office/powerpoint/2010/main" val="970800801"/>
              </p:ext>
            </p:extLst>
          </p:nvPr>
        </p:nvGraphicFramePr>
        <p:xfrm>
          <a:off x="9892909" y="5174507"/>
          <a:ext cx="464400" cy="609600"/>
        </p:xfrm>
        <a:graphic>
          <a:graphicData uri="http://schemas.openxmlformats.org/drawingml/2006/table">
            <a:tbl>
              <a:tblPr firstRow="1">
                <a:solidFill>
                  <a:srgbClr val="BE8411"/>
                </a:solidFill>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gridCol w="1548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c</a:t>
                      </a:r>
                      <a:endParaRPr dirty="0"/>
                    </a:p>
                  </a:txBody>
                  <a:tcPr marL="0" marR="0" marT="0" marB="0" anchor="ctr" horzOverflow="overflow">
                    <a:solidFill>
                      <a:srgbClr val="BD8324"/>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t>1</a:t>
                      </a:r>
                      <a:endParaRPr dirty="0"/>
                    </a:p>
                  </a:txBody>
                  <a:tcPr marL="0" marR="0" marT="0" marB="0" anchor="ctr" horzOverflow="overflow">
                    <a:solidFill>
                      <a:srgbClr val="F2CB8A"/>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t>2</a:t>
                      </a:r>
                      <a:endParaRPr dirty="0"/>
                    </a:p>
                  </a:txBody>
                  <a:tcPr marL="0" marR="0" marT="0" marB="0" anchor="ctr" horzOverflow="overflow">
                    <a:solidFill>
                      <a:srgbClr val="F2CB8A"/>
                    </a:solidFill>
                  </a:tcPr>
                </a:tc>
                <a:extLst>
                  <a:ext uri="{0D108BD9-81ED-4DB2-BD59-A6C34878D82A}">
                    <a16:rowId xmlns:a16="http://schemas.microsoft.com/office/drawing/2014/main" val="2906400767"/>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t>1</a:t>
                      </a:r>
                      <a:endParaRPr dirty="0"/>
                    </a:p>
                  </a:txBody>
                  <a:tcPr marL="0" marR="0" marT="0" marB="0" anchor="ctr" horzOverflow="overflow">
                    <a:solidFill>
                      <a:srgbClr val="F2CB8A"/>
                    </a:solidFill>
                  </a:tcPr>
                </a:tc>
                <a:extLst>
                  <a:ext uri="{0D108BD9-81ED-4DB2-BD59-A6C34878D82A}">
                    <a16:rowId xmlns:a16="http://schemas.microsoft.com/office/drawing/2014/main" val="1131086346"/>
                  </a:ext>
                </a:extLst>
              </a:tr>
            </a:tbl>
          </a:graphicData>
        </a:graphic>
      </p:graphicFrame>
      <p:sp>
        <p:nvSpPr>
          <p:cNvPr id="189" name="Line">
            <a:extLst>
              <a:ext uri="{FF2B5EF4-FFF2-40B4-BE49-F238E27FC236}">
                <a16:creationId xmlns:a16="http://schemas.microsoft.com/office/drawing/2014/main" id="{6E740812-550F-A74A-9F29-CDD87CA6C0CC}"/>
              </a:ext>
            </a:extLst>
          </p:cNvPr>
          <p:cNvSpPr/>
          <p:nvPr/>
        </p:nvSpPr>
        <p:spPr>
          <a:xfrm>
            <a:off x="9706695" y="5332121"/>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90" name="Table">
            <a:extLst>
              <a:ext uri="{FF2B5EF4-FFF2-40B4-BE49-F238E27FC236}">
                <a16:creationId xmlns:a16="http://schemas.microsoft.com/office/drawing/2014/main" id="{421648D4-4E7F-C44B-908F-938A70381EA7}"/>
              </a:ext>
            </a:extLst>
          </p:cNvPr>
          <p:cNvGraphicFramePr/>
          <p:nvPr>
            <p:extLst>
              <p:ext uri="{D42A27DB-BD31-4B8C-83A1-F6EECF244321}">
                <p14:modId xmlns:p14="http://schemas.microsoft.com/office/powerpoint/2010/main" val="204463635"/>
              </p:ext>
            </p:extLst>
          </p:nvPr>
        </p:nvGraphicFramePr>
        <p:xfrm>
          <a:off x="9356759" y="5174507"/>
          <a:ext cx="309600" cy="609600"/>
        </p:xfrm>
        <a:graphic>
          <a:graphicData uri="http://schemas.openxmlformats.org/drawingml/2006/table">
            <a:tbl>
              <a:tblPr firstRow="1">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4"/>
                  </a:ext>
                </a:extLst>
              </a:tr>
            </a:tbl>
          </a:graphicData>
        </a:graphic>
      </p:graphicFrame>
      <p:sp>
        <p:nvSpPr>
          <p:cNvPr id="191" name="Rektangel 233">
            <a:extLst>
              <a:ext uri="{FF2B5EF4-FFF2-40B4-BE49-F238E27FC236}">
                <a16:creationId xmlns:a16="http://schemas.microsoft.com/office/drawing/2014/main" id="{2A2A6639-064D-F74C-BF62-FC9050054137}"/>
              </a:ext>
            </a:extLst>
          </p:cNvPr>
          <p:cNvSpPr/>
          <p:nvPr/>
        </p:nvSpPr>
        <p:spPr>
          <a:xfrm>
            <a:off x="9356759" y="4847414"/>
            <a:ext cx="677430" cy="276999"/>
          </a:xfrm>
          <a:prstGeom prst="rect">
            <a:avLst/>
          </a:prstGeom>
        </p:spPr>
        <p:txBody>
          <a:bodyPr wrap="none" lIns="0">
            <a:spAutoFit/>
          </a:bodyPr>
          <a:lstStyle/>
          <a:p>
            <a:pPr lvl="1" indent="0"/>
            <a:r>
              <a:rPr lang="da-DK" dirty="0"/>
              <a:t>ROW IDS</a:t>
            </a:r>
          </a:p>
        </p:txBody>
      </p:sp>
      <p:sp>
        <p:nvSpPr>
          <p:cNvPr id="192" name="Line">
            <a:extLst>
              <a:ext uri="{FF2B5EF4-FFF2-40B4-BE49-F238E27FC236}">
                <a16:creationId xmlns:a16="http://schemas.microsoft.com/office/drawing/2014/main" id="{88EEE6AE-E62A-2D4F-806F-7EA6C7B86367}"/>
              </a:ext>
            </a:extLst>
          </p:cNvPr>
          <p:cNvSpPr/>
          <p:nvPr/>
        </p:nvSpPr>
        <p:spPr>
          <a:xfrm>
            <a:off x="9356759" y="4829529"/>
            <a:ext cx="4320000" cy="797"/>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193" name="Use headers, colors, and/or backgrounds to separate or group together sections.">
            <a:extLst>
              <a:ext uri="{FF2B5EF4-FFF2-40B4-BE49-F238E27FC236}">
                <a16:creationId xmlns:a16="http://schemas.microsoft.com/office/drawing/2014/main" id="{355C3CC6-3290-CE4F-9781-ABDA3E67AB7C}"/>
              </a:ext>
            </a:extLst>
          </p:cNvPr>
          <p:cNvSpPr txBox="1"/>
          <p:nvPr/>
        </p:nvSpPr>
        <p:spPr>
          <a:xfrm>
            <a:off x="10608009" y="6302376"/>
            <a:ext cx="3090527" cy="121469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rPr>
              <a:t>dt[, </a:t>
            </a:r>
            <a:r>
              <a:rPr lang="en-US" dirty="0">
                <a:solidFill>
                  <a:srgbClr val="0070C0"/>
                </a:solidFill>
              </a:rPr>
              <a:t>c := shift(a, 1)</a:t>
            </a:r>
            <a:r>
              <a:rPr lang="en-US" dirty="0">
                <a:solidFill>
                  <a:srgbClr val="000000"/>
                </a:solidFill>
              </a:rPr>
              <a:t>, </a:t>
            </a:r>
            <a:r>
              <a:rPr lang="en-US" dirty="0">
                <a:solidFill>
                  <a:srgbClr val="B74819"/>
                </a:solidFill>
              </a:rPr>
              <a:t>by = b</a:t>
            </a:r>
            <a:r>
              <a:rPr lang="en-US" b="0" dirty="0">
                <a:solidFill>
                  <a:srgbClr val="000000"/>
                </a:solidFill>
              </a:rPr>
              <a:t>] – within groups, duplicate a column with rows </a:t>
            </a:r>
            <a:r>
              <a:rPr lang="en-US" b="0" i="1" dirty="0">
                <a:solidFill>
                  <a:srgbClr val="000000"/>
                </a:solidFill>
              </a:rPr>
              <a:t>lagged</a:t>
            </a:r>
            <a:r>
              <a:rPr lang="en-US" b="0" dirty="0">
                <a:solidFill>
                  <a:srgbClr val="000000"/>
                </a:solidFill>
              </a:rPr>
              <a:t> by specified amount.</a:t>
            </a:r>
          </a:p>
          <a:p>
            <a:pPr lvl="1" indent="0">
              <a:lnSpc>
                <a:spcPct val="90000"/>
              </a:lnSpc>
            </a:pPr>
            <a:endParaRPr lang="en-US" b="0" dirty="0">
              <a:solidFill>
                <a:srgbClr val="000000"/>
              </a:solidFill>
            </a:endParaRPr>
          </a:p>
          <a:p>
            <a:pPr lvl="1" indent="0">
              <a:lnSpc>
                <a:spcPct val="90000"/>
              </a:lnSpc>
            </a:pPr>
            <a:r>
              <a:rPr lang="en-US" b="0" dirty="0">
                <a:solidFill>
                  <a:srgbClr val="000000"/>
                </a:solidFill>
              </a:rPr>
              <a:t>dt[, </a:t>
            </a:r>
            <a:r>
              <a:rPr lang="en-US" dirty="0">
                <a:solidFill>
                  <a:srgbClr val="0070C0"/>
                </a:solidFill>
              </a:rPr>
              <a:t>c := shift(a, 1, type = "lead")</a:t>
            </a:r>
            <a:r>
              <a:rPr lang="en-US" dirty="0">
                <a:solidFill>
                  <a:srgbClr val="000000"/>
                </a:solidFill>
              </a:rPr>
              <a:t>, </a:t>
            </a:r>
            <a:r>
              <a:rPr lang="en-US" dirty="0">
                <a:solidFill>
                  <a:srgbClr val="B74819"/>
                </a:solidFill>
              </a:rPr>
              <a:t>by = b</a:t>
            </a:r>
            <a:r>
              <a:rPr lang="en-US" b="0" dirty="0">
                <a:solidFill>
                  <a:srgbClr val="000000"/>
                </a:solidFill>
              </a:rPr>
              <a:t>] –within groups, duplicate a column with rows </a:t>
            </a:r>
            <a:r>
              <a:rPr lang="en-US" b="0" i="1" dirty="0">
                <a:solidFill>
                  <a:srgbClr val="000000"/>
                </a:solidFill>
              </a:rPr>
              <a:t>leading</a:t>
            </a:r>
            <a:r>
              <a:rPr lang="en-US" b="0" dirty="0">
                <a:solidFill>
                  <a:srgbClr val="000000"/>
                </a:solidFill>
              </a:rPr>
              <a:t> by specified amount.</a:t>
            </a:r>
          </a:p>
        </p:txBody>
      </p:sp>
      <p:graphicFrame>
        <p:nvGraphicFramePr>
          <p:cNvPr id="194" name="Table">
            <a:extLst>
              <a:ext uri="{FF2B5EF4-FFF2-40B4-BE49-F238E27FC236}">
                <a16:creationId xmlns:a16="http://schemas.microsoft.com/office/drawing/2014/main" id="{A351BA8C-EE4C-E046-9CFE-6F1F0D0EC1E6}"/>
              </a:ext>
            </a:extLst>
          </p:cNvPr>
          <p:cNvGraphicFramePr/>
          <p:nvPr>
            <p:extLst>
              <p:ext uri="{D42A27DB-BD31-4B8C-83A1-F6EECF244321}">
                <p14:modId xmlns:p14="http://schemas.microsoft.com/office/powerpoint/2010/main" val="3031287073"/>
              </p:ext>
            </p:extLst>
          </p:nvPr>
        </p:nvGraphicFramePr>
        <p:xfrm>
          <a:off x="9883384" y="6302376"/>
          <a:ext cx="500400" cy="914400"/>
        </p:xfrm>
        <a:graphic>
          <a:graphicData uri="http://schemas.openxmlformats.org/drawingml/2006/table">
            <a:tbl>
              <a:tblPr firstRow="1">
                <a:solidFill>
                  <a:srgbClr val="BE8411"/>
                </a:solidFill>
                <a:tableStyleId>{33BA23B1-9221-436E-865A-0063620EA4FD}</a:tableStyleId>
              </a:tblPr>
              <a:tblGrid>
                <a:gridCol w="151200">
                  <a:extLst>
                    <a:ext uri="{9D8B030D-6E8A-4147-A177-3AD203B41FA5}">
                      <a16:colId xmlns:a16="http://schemas.microsoft.com/office/drawing/2014/main" val="20000"/>
                    </a:ext>
                  </a:extLst>
                </a:gridCol>
                <a:gridCol w="151200">
                  <a:extLst>
                    <a:ext uri="{9D8B030D-6E8A-4147-A177-3AD203B41FA5}">
                      <a16:colId xmlns:a16="http://schemas.microsoft.com/office/drawing/2014/main" val="20001"/>
                    </a:ext>
                  </a:extLst>
                </a:gridCol>
                <a:gridCol w="1980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a:t>c</a:t>
                      </a:r>
                      <a:endParaRPr dirty="0"/>
                    </a:p>
                  </a:txBody>
                  <a:tcPr marL="0" marR="0" marT="0" marB="0" anchor="ctr" horzOverflow="overflow">
                    <a:solidFill>
                      <a:srgbClr val="BD8324"/>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t>NA</a:t>
                      </a:r>
                      <a:endParaRPr dirty="0"/>
                    </a:p>
                  </a:txBody>
                  <a:tcPr marL="0" marR="0" marT="0" marB="0" anchor="ctr" horzOverflow="overflow">
                    <a:solidFill>
                      <a:srgbClr val="F2CB8A"/>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t>1</a:t>
                      </a:r>
                      <a:endParaRPr dirty="0"/>
                    </a:p>
                  </a:txBody>
                  <a:tcPr marL="0" marR="0" marT="0" marB="0" anchor="ctr" horzOverflow="overflow">
                    <a:solidFill>
                      <a:srgbClr val="F2CB8A"/>
                    </a:solidFill>
                  </a:tcPr>
                </a:tc>
                <a:extLst>
                  <a:ext uri="{0D108BD9-81ED-4DB2-BD59-A6C34878D82A}">
                    <a16:rowId xmlns:a16="http://schemas.microsoft.com/office/drawing/2014/main" val="2906400767"/>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t>NA</a:t>
                      </a:r>
                      <a:endParaRPr dirty="0"/>
                    </a:p>
                  </a:txBody>
                  <a:tcPr marL="0" marR="0" marT="0" marB="0" anchor="ctr" horzOverflow="overflow">
                    <a:solidFill>
                      <a:srgbClr val="F2CB8A"/>
                    </a:solidFill>
                  </a:tcPr>
                </a:tc>
                <a:extLst>
                  <a:ext uri="{0D108BD9-81ED-4DB2-BD59-A6C34878D82A}">
                    <a16:rowId xmlns:a16="http://schemas.microsoft.com/office/drawing/2014/main" val="1131086346"/>
                  </a:ext>
                </a:extLst>
              </a:tr>
              <a:tr h="114300">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t>3</a:t>
                      </a:r>
                      <a:endParaRPr dirty="0"/>
                    </a:p>
                  </a:txBody>
                  <a:tcPr marL="0" marR="0" marT="0" marB="0" anchor="ctr" horzOverflow="overflow">
                    <a:solidFill>
                      <a:srgbClr val="F2CB8A"/>
                    </a:solidFill>
                  </a:tcPr>
                </a:tc>
                <a:extLst>
                  <a:ext uri="{0D108BD9-81ED-4DB2-BD59-A6C34878D82A}">
                    <a16:rowId xmlns:a16="http://schemas.microsoft.com/office/drawing/2014/main" val="1476441198"/>
                  </a:ext>
                </a:extLst>
              </a:tr>
              <a:tr h="114300">
                <a:tc>
                  <a:txBody>
                    <a:bodyPr/>
                    <a:lstStyle/>
                    <a:p>
                      <a:pPr defTabSz="914400">
                        <a:defRPr sz="1000">
                          <a:latin typeface="Helvetica"/>
                          <a:ea typeface="Helvetica"/>
                          <a:cs typeface="Helvetica"/>
                          <a:sym typeface="Helvetica"/>
                        </a:defRPr>
                      </a:pPr>
                      <a:r>
                        <a:rPr lang="da-DK" dirty="0">
                          <a:solidFill>
                            <a:srgbClr val="212121"/>
                          </a:solidFill>
                        </a:rPr>
                        <a:t>5</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t>4</a:t>
                      </a:r>
                      <a:endParaRPr dirty="0"/>
                    </a:p>
                  </a:txBody>
                  <a:tcPr marL="0" marR="0" marT="0" marB="0" anchor="ctr" horzOverflow="overflow">
                    <a:solidFill>
                      <a:srgbClr val="F2CB8A"/>
                    </a:solidFill>
                  </a:tcPr>
                </a:tc>
                <a:extLst>
                  <a:ext uri="{0D108BD9-81ED-4DB2-BD59-A6C34878D82A}">
                    <a16:rowId xmlns:a16="http://schemas.microsoft.com/office/drawing/2014/main" val="3201463207"/>
                  </a:ext>
                </a:extLst>
              </a:tr>
            </a:tbl>
          </a:graphicData>
        </a:graphic>
      </p:graphicFrame>
      <p:sp>
        <p:nvSpPr>
          <p:cNvPr id="195" name="Line">
            <a:extLst>
              <a:ext uri="{FF2B5EF4-FFF2-40B4-BE49-F238E27FC236}">
                <a16:creationId xmlns:a16="http://schemas.microsoft.com/office/drawing/2014/main" id="{AD863863-A2B6-5E4B-B267-EA9337690DC6}"/>
              </a:ext>
            </a:extLst>
          </p:cNvPr>
          <p:cNvSpPr/>
          <p:nvPr/>
        </p:nvSpPr>
        <p:spPr>
          <a:xfrm>
            <a:off x="9706695" y="6459990"/>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96" name="Table">
            <a:extLst>
              <a:ext uri="{FF2B5EF4-FFF2-40B4-BE49-F238E27FC236}">
                <a16:creationId xmlns:a16="http://schemas.microsoft.com/office/drawing/2014/main" id="{8002CC11-4E5D-8C46-BA98-E52FC4FB124E}"/>
              </a:ext>
            </a:extLst>
          </p:cNvPr>
          <p:cNvGraphicFramePr/>
          <p:nvPr>
            <p:extLst>
              <p:ext uri="{D42A27DB-BD31-4B8C-83A1-F6EECF244321}">
                <p14:modId xmlns:p14="http://schemas.microsoft.com/office/powerpoint/2010/main" val="3772387896"/>
              </p:ext>
            </p:extLst>
          </p:nvPr>
        </p:nvGraphicFramePr>
        <p:xfrm>
          <a:off x="9356759" y="6302376"/>
          <a:ext cx="302400" cy="914400"/>
        </p:xfrm>
        <a:graphic>
          <a:graphicData uri="http://schemas.openxmlformats.org/drawingml/2006/table">
            <a:tbl>
              <a:tblPr firstRow="1">
                <a:tableStyleId>{33BA23B1-9221-436E-865A-0063620EA4FD}</a:tableStyleId>
              </a:tblPr>
              <a:tblGrid>
                <a:gridCol w="151200">
                  <a:extLst>
                    <a:ext uri="{9D8B030D-6E8A-4147-A177-3AD203B41FA5}">
                      <a16:colId xmlns:a16="http://schemas.microsoft.com/office/drawing/2014/main" val="20000"/>
                    </a:ext>
                  </a:extLst>
                </a:gridCol>
                <a:gridCol w="1512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rgbClr val="BE8323"/>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a</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0004"/>
                  </a:ext>
                </a:extLst>
              </a:tr>
              <a:tr h="114300">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1198630673"/>
                  </a:ext>
                </a:extLst>
              </a:tr>
              <a:tr h="114300">
                <a:tc>
                  <a:txBody>
                    <a:bodyPr/>
                    <a:lstStyle/>
                    <a:p>
                      <a:pPr defTabSz="914400">
                        <a:defRPr sz="1000">
                          <a:latin typeface="Helvetica"/>
                          <a:ea typeface="Helvetica"/>
                          <a:cs typeface="Helvetica"/>
                          <a:sym typeface="Helvetica"/>
                        </a:defRPr>
                      </a:pPr>
                      <a:r>
                        <a:rPr lang="da-DK" dirty="0">
                          <a:solidFill>
                            <a:srgbClr val="212121"/>
                          </a:solidFill>
                        </a:rPr>
                        <a:t>5</a:t>
                      </a:r>
                      <a:endParaRPr dirty="0">
                        <a:solidFill>
                          <a:srgbClr val="212121"/>
                        </a:solidFill>
                      </a:endParaRPr>
                    </a:p>
                  </a:txBody>
                  <a:tcPr marL="0" marR="0" marT="0" marB="0" anchor="ctr" horzOverflow="overflow">
                    <a:solidFill>
                      <a:srgbClr val="F2CB8A"/>
                    </a:solidFill>
                  </a:tcPr>
                </a:tc>
                <a:tc>
                  <a:txBody>
                    <a:bodyPr/>
                    <a:lstStyle/>
                    <a:p>
                      <a:pPr defTabSz="914400">
                        <a:defRPr sz="1000">
                          <a:latin typeface="Helvetica"/>
                          <a:ea typeface="Helvetica"/>
                          <a:cs typeface="Helvetica"/>
                          <a:sym typeface="Helvetica"/>
                        </a:defRPr>
                      </a:pPr>
                      <a:r>
                        <a:rPr lang="da-DK" dirty="0">
                          <a:solidFill>
                            <a:srgbClr val="212121"/>
                          </a:solidFill>
                        </a:rPr>
                        <a:t>b</a:t>
                      </a:r>
                      <a:endParaRPr dirty="0">
                        <a:solidFill>
                          <a:srgbClr val="212121"/>
                        </a:solidFill>
                      </a:endParaRPr>
                    </a:p>
                  </a:txBody>
                  <a:tcPr marL="0" marR="0" marT="0" marB="0" anchor="ctr" horzOverflow="overflow">
                    <a:solidFill>
                      <a:srgbClr val="D8D8D8"/>
                    </a:solidFill>
                  </a:tcPr>
                </a:tc>
                <a:extLst>
                  <a:ext uri="{0D108BD9-81ED-4DB2-BD59-A6C34878D82A}">
                    <a16:rowId xmlns:a16="http://schemas.microsoft.com/office/drawing/2014/main" val="2777770057"/>
                  </a:ext>
                </a:extLst>
              </a:tr>
            </a:tbl>
          </a:graphicData>
        </a:graphic>
      </p:graphicFrame>
      <p:sp>
        <p:nvSpPr>
          <p:cNvPr id="197" name="Rektangel 233">
            <a:extLst>
              <a:ext uri="{FF2B5EF4-FFF2-40B4-BE49-F238E27FC236}">
                <a16:creationId xmlns:a16="http://schemas.microsoft.com/office/drawing/2014/main" id="{EADC1A11-CA6A-634C-9A77-7EAF4900A12A}"/>
              </a:ext>
            </a:extLst>
          </p:cNvPr>
          <p:cNvSpPr/>
          <p:nvPr/>
        </p:nvSpPr>
        <p:spPr>
          <a:xfrm>
            <a:off x="9356759" y="5975283"/>
            <a:ext cx="872996" cy="276999"/>
          </a:xfrm>
          <a:prstGeom prst="rect">
            <a:avLst/>
          </a:prstGeom>
        </p:spPr>
        <p:txBody>
          <a:bodyPr wrap="none" lIns="0">
            <a:spAutoFit/>
          </a:bodyPr>
          <a:lstStyle/>
          <a:p>
            <a:pPr lvl="1" indent="0"/>
            <a:r>
              <a:rPr lang="da-DK" dirty="0"/>
              <a:t>LAG &amp; LEAD</a:t>
            </a:r>
          </a:p>
        </p:txBody>
      </p:sp>
      <p:sp>
        <p:nvSpPr>
          <p:cNvPr id="198" name="Line">
            <a:extLst>
              <a:ext uri="{FF2B5EF4-FFF2-40B4-BE49-F238E27FC236}">
                <a16:creationId xmlns:a16="http://schemas.microsoft.com/office/drawing/2014/main" id="{A75F0BB1-546A-D64B-89F5-85D1F1D1792E}"/>
              </a:ext>
            </a:extLst>
          </p:cNvPr>
          <p:cNvSpPr/>
          <p:nvPr/>
        </p:nvSpPr>
        <p:spPr>
          <a:xfrm>
            <a:off x="9356759" y="5957398"/>
            <a:ext cx="4320000" cy="797"/>
          </a:xfrm>
          <a:prstGeom prst="line">
            <a:avLst/>
          </a:prstGeom>
          <a:ln w="12700">
            <a:solidFill>
              <a:schemeClr val="tx1">
                <a:lumMod val="60000"/>
                <a:lumOff val="40000"/>
              </a:schemeClr>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dirty="0"/>
          </a:p>
        </p:txBody>
      </p:sp>
      <p:sp>
        <p:nvSpPr>
          <p:cNvPr id="142" name="Use headers, colors, and/or backgrounds to separate or group together sections.">
            <a:extLst>
              <a:ext uri="{FF2B5EF4-FFF2-40B4-BE49-F238E27FC236}">
                <a16:creationId xmlns:a16="http://schemas.microsoft.com/office/drawing/2014/main" id="{9C639F80-B1BE-CC45-A383-CB91E59278DC}"/>
              </a:ext>
            </a:extLst>
          </p:cNvPr>
          <p:cNvSpPr txBox="1"/>
          <p:nvPr/>
        </p:nvSpPr>
        <p:spPr>
          <a:xfrm>
            <a:off x="10662617" y="2122337"/>
            <a:ext cx="3053105" cy="187948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1" indent="0">
              <a:lnSpc>
                <a:spcPct val="90000"/>
              </a:lnSpc>
            </a:pPr>
            <a:r>
              <a:rPr lang="en-US" b="0" dirty="0">
                <a:solidFill>
                  <a:srgbClr val="000000"/>
                </a:solidFill>
              </a:rPr>
              <a:t>dt[, </a:t>
            </a:r>
            <a:r>
              <a:rPr lang="en-US" dirty="0">
                <a:solidFill>
                  <a:srgbClr val="0070C0"/>
                </a:solidFill>
              </a:rPr>
              <a:t>lapply(.SD, mean)</a:t>
            </a:r>
            <a:r>
              <a:rPr lang="en-US" dirty="0">
                <a:solidFill>
                  <a:srgbClr val="000000"/>
                </a:solidFill>
              </a:rPr>
              <a:t>, .SDcols = c(</a:t>
            </a:r>
            <a:r>
              <a:rPr lang="en-US" b="0" dirty="0">
                <a:solidFill>
                  <a:srgbClr val="000000"/>
                </a:solidFill>
              </a:rPr>
              <a:t>"</a:t>
            </a:r>
            <a:r>
              <a:rPr lang="en-US" dirty="0">
                <a:solidFill>
                  <a:srgbClr val="000000"/>
                </a:solidFill>
              </a:rPr>
              <a:t>a</a:t>
            </a:r>
            <a:r>
              <a:rPr lang="en-US" b="0" dirty="0">
                <a:solidFill>
                  <a:srgbClr val="000000"/>
                </a:solidFill>
              </a:rPr>
              <a:t>"</a:t>
            </a:r>
            <a:r>
              <a:rPr lang="en-US" dirty="0">
                <a:solidFill>
                  <a:srgbClr val="000000"/>
                </a:solidFill>
              </a:rPr>
              <a:t>, </a:t>
            </a:r>
            <a:r>
              <a:rPr lang="en-US" b="0" dirty="0">
                <a:solidFill>
                  <a:srgbClr val="000000"/>
                </a:solidFill>
              </a:rPr>
              <a:t>"</a:t>
            </a:r>
            <a:r>
              <a:rPr lang="en-US" dirty="0">
                <a:solidFill>
                  <a:srgbClr val="000000"/>
                </a:solidFill>
              </a:rPr>
              <a:t>b</a:t>
            </a:r>
            <a:r>
              <a:rPr lang="en-US" b="0" dirty="0">
                <a:solidFill>
                  <a:srgbClr val="000000"/>
                </a:solidFill>
              </a:rPr>
              <a:t>"</a:t>
            </a:r>
            <a:r>
              <a:rPr lang="en-US" dirty="0">
                <a:solidFill>
                  <a:srgbClr val="000000"/>
                </a:solidFill>
              </a:rPr>
              <a:t>)</a:t>
            </a:r>
            <a:r>
              <a:rPr lang="en-US" b="0" dirty="0">
                <a:solidFill>
                  <a:srgbClr val="000000"/>
                </a:solidFill>
              </a:rPr>
              <a:t>] – </a:t>
            </a:r>
            <a:r>
              <a:rPr lang="en" b="0" dirty="0">
                <a:solidFill>
                  <a:srgbClr val="000000"/>
                </a:solidFill>
              </a:rPr>
              <a:t>apply a function – e.g. mean(), </a:t>
            </a:r>
            <a:r>
              <a:rPr lang="en" b="0" dirty="0" err="1">
                <a:solidFill>
                  <a:srgbClr val="000000"/>
                </a:solidFill>
              </a:rPr>
              <a:t>as.character</a:t>
            </a:r>
            <a:r>
              <a:rPr lang="en" b="0" dirty="0">
                <a:solidFill>
                  <a:srgbClr val="000000"/>
                </a:solidFill>
              </a:rPr>
              <a:t>(), </a:t>
            </a:r>
            <a:r>
              <a:rPr lang="en" b="0" dirty="0" err="1">
                <a:solidFill>
                  <a:srgbClr val="000000"/>
                </a:solidFill>
              </a:rPr>
              <a:t>which.max</a:t>
            </a:r>
            <a:r>
              <a:rPr lang="en" b="0" dirty="0">
                <a:solidFill>
                  <a:srgbClr val="000000"/>
                </a:solidFill>
              </a:rPr>
              <a:t>() – to columns specified in .</a:t>
            </a:r>
            <a:r>
              <a:rPr lang="en" b="0" dirty="0" err="1">
                <a:solidFill>
                  <a:srgbClr val="000000"/>
                </a:solidFill>
              </a:rPr>
              <a:t>SDcols</a:t>
            </a:r>
            <a:r>
              <a:rPr lang="en" b="0" dirty="0">
                <a:solidFill>
                  <a:srgbClr val="000000"/>
                </a:solidFill>
              </a:rPr>
              <a:t> with </a:t>
            </a:r>
            <a:r>
              <a:rPr lang="en" b="0" dirty="0" err="1">
                <a:solidFill>
                  <a:srgbClr val="000000"/>
                </a:solidFill>
              </a:rPr>
              <a:t>lapply</a:t>
            </a:r>
            <a:r>
              <a:rPr lang="en" b="0" dirty="0">
                <a:solidFill>
                  <a:srgbClr val="000000"/>
                </a:solidFill>
              </a:rPr>
              <a:t>() and the .SD symbol. </a:t>
            </a:r>
            <a:r>
              <a:rPr lang="en" b="0" dirty="0">
                <a:solidFill>
                  <a:srgbClr val="5B6167"/>
                </a:solidFill>
              </a:rPr>
              <a:t>Also works with groups. </a:t>
            </a:r>
          </a:p>
          <a:p>
            <a:pPr lvl="1" indent="0">
              <a:lnSpc>
                <a:spcPct val="90000"/>
              </a:lnSpc>
            </a:pPr>
            <a:endParaRPr lang="en" b="0" dirty="0">
              <a:solidFill>
                <a:srgbClr val="5B6167"/>
              </a:solidFill>
            </a:endParaRPr>
          </a:p>
          <a:p>
            <a:pPr lvl="1" indent="0">
              <a:lnSpc>
                <a:spcPct val="90000"/>
              </a:lnSpc>
            </a:pPr>
            <a:r>
              <a:rPr lang="en-US" dirty="0">
                <a:solidFill>
                  <a:srgbClr val="000000"/>
                </a:solidFill>
              </a:rPr>
              <a:t>cols &lt;- c("a")</a:t>
            </a:r>
            <a:br>
              <a:rPr lang="en-US" dirty="0">
                <a:solidFill>
                  <a:srgbClr val="000000"/>
                </a:solidFill>
              </a:rPr>
            </a:br>
            <a:r>
              <a:rPr lang="en-US" b="0" dirty="0">
                <a:solidFill>
                  <a:srgbClr val="000000"/>
                </a:solidFill>
              </a:rPr>
              <a:t>dt[, </a:t>
            </a:r>
            <a:r>
              <a:rPr lang="en-US" dirty="0">
                <a:solidFill>
                  <a:srgbClr val="0070C0"/>
                </a:solidFill>
              </a:rPr>
              <a:t>paste0(cols, "_m") := lapply(.SD, mean)</a:t>
            </a:r>
            <a:r>
              <a:rPr lang="en-US" dirty="0">
                <a:solidFill>
                  <a:srgbClr val="000000"/>
                </a:solidFill>
              </a:rPr>
              <a:t>, .SDcols = cols</a:t>
            </a:r>
            <a:r>
              <a:rPr lang="en-US" b="0" dirty="0">
                <a:solidFill>
                  <a:srgbClr val="000000"/>
                </a:solidFill>
              </a:rPr>
              <a:t>] – apply a function to specified columns and assign the result with suffixed variable names to the original data.</a:t>
            </a:r>
            <a:endParaRPr lang="en" b="0" dirty="0">
              <a:solidFill>
                <a:srgbClr val="5B6167"/>
              </a:solidFill>
            </a:endParaRPr>
          </a:p>
        </p:txBody>
      </p:sp>
      <p:graphicFrame>
        <p:nvGraphicFramePr>
          <p:cNvPr id="149" name="Table">
            <a:extLst>
              <a:ext uri="{FF2B5EF4-FFF2-40B4-BE49-F238E27FC236}">
                <a16:creationId xmlns:a16="http://schemas.microsoft.com/office/drawing/2014/main" id="{ECE8CCFE-4E7D-E64E-BC1C-FBB100EF602F}"/>
              </a:ext>
            </a:extLst>
          </p:cNvPr>
          <p:cNvGraphicFramePr/>
          <p:nvPr>
            <p:extLst>
              <p:ext uri="{D42A27DB-BD31-4B8C-83A1-F6EECF244321}">
                <p14:modId xmlns:p14="http://schemas.microsoft.com/office/powerpoint/2010/main" val="1900699663"/>
              </p:ext>
            </p:extLst>
          </p:nvPr>
        </p:nvGraphicFramePr>
        <p:xfrm>
          <a:off x="10034189" y="2122337"/>
          <a:ext cx="309600" cy="304800"/>
        </p:xfrm>
        <a:graphic>
          <a:graphicData uri="http://schemas.openxmlformats.org/drawingml/2006/table">
            <a:tbl>
              <a:tblPr firstRow="1">
                <a:solidFill>
                  <a:srgbClr val="BE8411"/>
                </a:solidFill>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5</a:t>
                      </a:r>
                      <a:endParaRPr dirty="0">
                        <a:solidFill>
                          <a:srgbClr val="212121"/>
                        </a:solidFill>
                      </a:endParaRPr>
                    </a:p>
                  </a:txBody>
                  <a:tcPr marL="0" marR="0" marT="0" marB="0" anchor="ctr" horzOverflow="overflow">
                    <a:solidFill>
                      <a:srgbClr val="F3CC86"/>
                    </a:solidFill>
                  </a:tcPr>
                </a:tc>
                <a:extLst>
                  <a:ext uri="{0D108BD9-81ED-4DB2-BD59-A6C34878D82A}">
                    <a16:rowId xmlns:a16="http://schemas.microsoft.com/office/drawing/2014/main" val="10001"/>
                  </a:ext>
                </a:extLst>
              </a:tr>
            </a:tbl>
          </a:graphicData>
        </a:graphic>
      </p:graphicFrame>
      <p:sp>
        <p:nvSpPr>
          <p:cNvPr id="150" name="Line">
            <a:extLst>
              <a:ext uri="{FF2B5EF4-FFF2-40B4-BE49-F238E27FC236}">
                <a16:creationId xmlns:a16="http://schemas.microsoft.com/office/drawing/2014/main" id="{3234ED4C-69A4-5F47-B690-D14DFFBA977E}"/>
              </a:ext>
            </a:extLst>
          </p:cNvPr>
          <p:cNvSpPr/>
          <p:nvPr/>
        </p:nvSpPr>
        <p:spPr>
          <a:xfrm>
            <a:off x="9850735" y="2275032"/>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51" name="Table">
            <a:extLst>
              <a:ext uri="{FF2B5EF4-FFF2-40B4-BE49-F238E27FC236}">
                <a16:creationId xmlns:a16="http://schemas.microsoft.com/office/drawing/2014/main" id="{6389B5F2-531B-044B-A161-C22AB24AF421}"/>
              </a:ext>
            </a:extLst>
          </p:cNvPr>
          <p:cNvGraphicFramePr/>
          <p:nvPr>
            <p:extLst>
              <p:ext uri="{D42A27DB-BD31-4B8C-83A1-F6EECF244321}">
                <p14:modId xmlns:p14="http://schemas.microsoft.com/office/powerpoint/2010/main" val="821145429"/>
              </p:ext>
            </p:extLst>
          </p:nvPr>
        </p:nvGraphicFramePr>
        <p:xfrm>
          <a:off x="9352880" y="2122338"/>
          <a:ext cx="453600" cy="609600"/>
        </p:xfrm>
        <a:graphic>
          <a:graphicData uri="http://schemas.openxmlformats.org/drawingml/2006/table">
            <a:tbl>
              <a:tblPr firstRow="1">
                <a:tableStyleId>{33BA23B1-9221-436E-865A-0063620EA4FD}</a:tableStyleId>
              </a:tblPr>
              <a:tblGrid>
                <a:gridCol w="151200">
                  <a:extLst>
                    <a:ext uri="{9D8B030D-6E8A-4147-A177-3AD203B41FA5}">
                      <a16:colId xmlns:a16="http://schemas.microsoft.com/office/drawing/2014/main" val="20000"/>
                    </a:ext>
                  </a:extLst>
                </a:gridCol>
                <a:gridCol w="151200">
                  <a:extLst>
                    <a:ext uri="{9D8B030D-6E8A-4147-A177-3AD203B41FA5}">
                      <a16:colId xmlns:a16="http://schemas.microsoft.com/office/drawing/2014/main" val="20001"/>
                    </a:ext>
                  </a:extLst>
                </a:gridCol>
                <a:gridCol w="1512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r>
                        <a:rPr lang="da-DK" dirty="0"/>
                        <a:t>b</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4</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5</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r>
                        <a:rPr lang="da-DK" dirty="0">
                          <a:solidFill>
                            <a:srgbClr val="212121"/>
                          </a:solidFill>
                        </a:rPr>
                        <a:t>6</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931809070"/>
                  </a:ext>
                </a:extLst>
              </a:tr>
            </a:tbl>
          </a:graphicData>
        </a:graphic>
      </p:graphicFrame>
      <p:graphicFrame>
        <p:nvGraphicFramePr>
          <p:cNvPr id="152" name="Table">
            <a:extLst>
              <a:ext uri="{FF2B5EF4-FFF2-40B4-BE49-F238E27FC236}">
                <a16:creationId xmlns:a16="http://schemas.microsoft.com/office/drawing/2014/main" id="{3B3DBC46-25B1-0A4A-9D1D-2EFEA449F964}"/>
              </a:ext>
            </a:extLst>
          </p:cNvPr>
          <p:cNvGraphicFramePr/>
          <p:nvPr>
            <p:extLst>
              <p:ext uri="{D42A27DB-BD31-4B8C-83A1-F6EECF244321}">
                <p14:modId xmlns:p14="http://schemas.microsoft.com/office/powerpoint/2010/main" val="4097219336"/>
              </p:ext>
            </p:extLst>
          </p:nvPr>
        </p:nvGraphicFramePr>
        <p:xfrm>
          <a:off x="9876936" y="3201450"/>
          <a:ext cx="579600" cy="609600"/>
        </p:xfrm>
        <a:graphic>
          <a:graphicData uri="http://schemas.openxmlformats.org/drawingml/2006/table">
            <a:tbl>
              <a:tblPr firstRow="1">
                <a:solidFill>
                  <a:srgbClr val="BE8411"/>
                </a:solidFill>
                <a:tableStyleId>{33BA23B1-9221-436E-865A-0063620EA4FD}</a:tableStyleId>
              </a:tblPr>
              <a:tblGrid>
                <a:gridCol w="154800">
                  <a:extLst>
                    <a:ext uri="{9D8B030D-6E8A-4147-A177-3AD203B41FA5}">
                      <a16:colId xmlns:a16="http://schemas.microsoft.com/office/drawing/2014/main" val="20000"/>
                    </a:ext>
                  </a:extLst>
                </a:gridCol>
                <a:gridCol w="154800">
                  <a:extLst>
                    <a:ext uri="{9D8B030D-6E8A-4147-A177-3AD203B41FA5}">
                      <a16:colId xmlns:a16="http://schemas.microsoft.com/office/drawing/2014/main" val="3799027635"/>
                    </a:ext>
                  </a:extLst>
                </a:gridCol>
                <a:gridCol w="270000">
                  <a:extLst>
                    <a:ext uri="{9D8B030D-6E8A-4147-A177-3AD203B41FA5}">
                      <a16:colId xmlns:a16="http://schemas.microsoft.com/office/drawing/2014/main" val="20001"/>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tc>
                  <a:txBody>
                    <a:bodyPr/>
                    <a:lstStyle/>
                    <a:p>
                      <a:pPr defTabSz="914400">
                        <a:defRPr sz="1000">
                          <a:latin typeface="Helvetica"/>
                          <a:ea typeface="Helvetica"/>
                          <a:cs typeface="Helvetica"/>
                          <a:sym typeface="Helvetica"/>
                        </a:defRPr>
                      </a:pPr>
                      <a:r>
                        <a:rPr lang="da-DK" dirty="0" err="1"/>
                        <a:t>a_m</a:t>
                      </a:r>
                      <a:endParaRPr dirty="0"/>
                    </a:p>
                  </a:txBody>
                  <a:tcPr marL="0" marR="0" marT="0" marB="0" anchor="ctr" horzOverflow="overflow">
                    <a:solidFill>
                      <a:schemeClr val="accent3">
                        <a:lumMod val="50000"/>
                      </a:schemeClr>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extLst>
                  <a:ext uri="{0D108BD9-81ED-4DB2-BD59-A6C34878D82A}">
                    <a16:rowId xmlns:a16="http://schemas.microsoft.com/office/drawing/2014/main" val="1646634945"/>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solidFill>
                          <a:srgbClr val="212121"/>
                        </a:solidFill>
                      </a:endParaRPr>
                    </a:p>
                  </a:txBody>
                  <a:tcPr marL="0" marR="0" marT="0" marB="0" anchor="ctr" horzOverflow="overflow">
                    <a:solidFill>
                      <a:srgbClr val="D8D8D8"/>
                    </a:solidFill>
                  </a:tcPr>
                </a:tc>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extLst>
                  <a:ext uri="{0D108BD9-81ED-4DB2-BD59-A6C34878D82A}">
                    <a16:rowId xmlns:a16="http://schemas.microsoft.com/office/drawing/2014/main" val="2400910294"/>
                  </a:ext>
                </a:extLst>
              </a:tr>
            </a:tbl>
          </a:graphicData>
        </a:graphic>
      </p:graphicFrame>
      <p:sp>
        <p:nvSpPr>
          <p:cNvPr id="153" name="Line">
            <a:extLst>
              <a:ext uri="{FF2B5EF4-FFF2-40B4-BE49-F238E27FC236}">
                <a16:creationId xmlns:a16="http://schemas.microsoft.com/office/drawing/2014/main" id="{8F129C43-906F-3B47-AC5E-BF045351693F}"/>
              </a:ext>
            </a:extLst>
          </p:cNvPr>
          <p:cNvSpPr/>
          <p:nvPr/>
        </p:nvSpPr>
        <p:spPr>
          <a:xfrm>
            <a:off x="9693482" y="3354145"/>
            <a:ext cx="136800" cy="0"/>
          </a:xfrm>
          <a:prstGeom prst="line">
            <a:avLst/>
          </a:prstGeom>
          <a:ln w="12700">
            <a:solidFill>
              <a:srgbClr val="757878"/>
            </a:solidFill>
            <a:miter lim="400000"/>
            <a:tailEnd type="triangle"/>
          </a:ln>
        </p:spPr>
        <p:txBody>
          <a:bodyPr lIns="0" tIns="0" rIns="0" bIns="0"/>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dirty="0"/>
          </a:p>
        </p:txBody>
      </p:sp>
      <p:graphicFrame>
        <p:nvGraphicFramePr>
          <p:cNvPr id="156" name="Table">
            <a:extLst>
              <a:ext uri="{FF2B5EF4-FFF2-40B4-BE49-F238E27FC236}">
                <a16:creationId xmlns:a16="http://schemas.microsoft.com/office/drawing/2014/main" id="{02364840-A2FB-B442-A3EA-DF23597A29CD}"/>
              </a:ext>
            </a:extLst>
          </p:cNvPr>
          <p:cNvGraphicFramePr/>
          <p:nvPr>
            <p:extLst>
              <p:ext uri="{D42A27DB-BD31-4B8C-83A1-F6EECF244321}">
                <p14:modId xmlns:p14="http://schemas.microsoft.com/office/powerpoint/2010/main" val="171183712"/>
              </p:ext>
            </p:extLst>
          </p:nvPr>
        </p:nvGraphicFramePr>
        <p:xfrm>
          <a:off x="9352880" y="3201451"/>
          <a:ext cx="302400" cy="609600"/>
        </p:xfrm>
        <a:graphic>
          <a:graphicData uri="http://schemas.openxmlformats.org/drawingml/2006/table">
            <a:tbl>
              <a:tblPr firstRow="1">
                <a:tableStyleId>{33BA23B1-9221-436E-865A-0063620EA4FD}</a:tableStyleId>
              </a:tblPr>
              <a:tblGrid>
                <a:gridCol w="151200">
                  <a:extLst>
                    <a:ext uri="{9D8B030D-6E8A-4147-A177-3AD203B41FA5}">
                      <a16:colId xmlns:a16="http://schemas.microsoft.com/office/drawing/2014/main" val="20000"/>
                    </a:ext>
                  </a:extLst>
                </a:gridCol>
                <a:gridCol w="151200">
                  <a:extLst>
                    <a:ext uri="{9D8B030D-6E8A-4147-A177-3AD203B41FA5}">
                      <a16:colId xmlns:a16="http://schemas.microsoft.com/office/drawing/2014/main" val="20002"/>
                    </a:ext>
                  </a:extLst>
                </a:gridCol>
              </a:tblGrid>
              <a:tr h="114300">
                <a:tc>
                  <a:txBody>
                    <a:bodyPr/>
                    <a:lstStyle/>
                    <a:p>
                      <a:pPr defTabSz="914400">
                        <a:defRPr sz="1000">
                          <a:latin typeface="Helvetica"/>
                          <a:ea typeface="Helvetica"/>
                          <a:cs typeface="Helvetica"/>
                          <a:sym typeface="Helvetica"/>
                        </a:defRPr>
                      </a:pPr>
                      <a:r>
                        <a:rPr lang="da-DK" dirty="0"/>
                        <a:t>a</a:t>
                      </a:r>
                      <a:endParaRPr dirty="0"/>
                    </a:p>
                  </a:txBody>
                  <a:tcPr marL="0" marR="0" marT="0" marB="0" anchor="ctr" horzOverflow="overflow">
                    <a:solidFill>
                      <a:schemeClr val="accent3">
                        <a:lumMod val="50000"/>
                      </a:schemeClr>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A6AAA9"/>
                    </a:solidFill>
                  </a:tcPr>
                </a:tc>
                <a:extLst>
                  <a:ext uri="{0D108BD9-81ED-4DB2-BD59-A6C34878D82A}">
                    <a16:rowId xmlns:a16="http://schemas.microsoft.com/office/drawing/2014/main" val="10000"/>
                  </a:ext>
                </a:extLst>
              </a:tr>
              <a:tr h="114300">
                <a:tc>
                  <a:txBody>
                    <a:bodyPr/>
                    <a:lstStyle/>
                    <a:p>
                      <a:pPr defTabSz="914400">
                        <a:defRPr sz="1000">
                          <a:latin typeface="Helvetica"/>
                          <a:ea typeface="Helvetica"/>
                          <a:cs typeface="Helvetica"/>
                          <a:sym typeface="Helvetica"/>
                        </a:defRPr>
                      </a:pPr>
                      <a:r>
                        <a:rPr lang="da-DK" dirty="0">
                          <a:solidFill>
                            <a:srgbClr val="212121"/>
                          </a:solidFill>
                        </a:rPr>
                        <a:t>1</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1"/>
                  </a:ext>
                </a:extLst>
              </a:tr>
              <a:tr h="114300">
                <a:tc>
                  <a:txBody>
                    <a:bodyPr/>
                    <a:lstStyle/>
                    <a:p>
                      <a:pPr defTabSz="914400">
                        <a:defRPr sz="1000">
                          <a:latin typeface="Helvetica"/>
                          <a:ea typeface="Helvetica"/>
                          <a:cs typeface="Helvetica"/>
                          <a:sym typeface="Helvetica"/>
                        </a:defRPr>
                      </a:pPr>
                      <a:r>
                        <a:rPr lang="da-DK" dirty="0">
                          <a:solidFill>
                            <a:srgbClr val="212121"/>
                          </a:solidFill>
                        </a:rPr>
                        <a:t>2</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0002"/>
                  </a:ext>
                </a:extLst>
              </a:tr>
              <a:tr h="114300">
                <a:tc>
                  <a:txBody>
                    <a:bodyPr/>
                    <a:lstStyle/>
                    <a:p>
                      <a:pPr defTabSz="914400">
                        <a:defRPr sz="1000">
                          <a:latin typeface="Helvetica"/>
                          <a:ea typeface="Helvetica"/>
                          <a:cs typeface="Helvetica"/>
                          <a:sym typeface="Helvetica"/>
                        </a:defRPr>
                      </a:pPr>
                      <a:r>
                        <a:rPr lang="da-DK" dirty="0">
                          <a:solidFill>
                            <a:srgbClr val="212121"/>
                          </a:solidFill>
                        </a:rPr>
                        <a:t>3</a:t>
                      </a:r>
                      <a:endParaRPr dirty="0">
                        <a:solidFill>
                          <a:srgbClr val="212121"/>
                        </a:solidFill>
                      </a:endParaRPr>
                    </a:p>
                  </a:txBody>
                  <a:tcPr marL="0" marR="0" marT="0" marB="0" anchor="ctr" horzOverflow="overflow">
                    <a:solidFill>
                      <a:srgbClr val="F3CC86"/>
                    </a:solidFill>
                  </a:tcPr>
                </a:tc>
                <a:tc>
                  <a:txBody>
                    <a:bodyPr/>
                    <a:lstStyle/>
                    <a:p>
                      <a:pPr defTabSz="914400">
                        <a:defRPr sz="1000">
                          <a:latin typeface="Helvetica"/>
                          <a:ea typeface="Helvetica"/>
                          <a:cs typeface="Helvetica"/>
                          <a:sym typeface="Helvetica"/>
                        </a:defRPr>
                      </a:pPr>
                      <a:endParaRPr dirty="0"/>
                    </a:p>
                  </a:txBody>
                  <a:tcPr marL="0" marR="0" marT="0" marB="0" anchor="ctr" horzOverflow="overflow">
                    <a:solidFill>
                      <a:srgbClr val="D8D8D8"/>
                    </a:solidFill>
                  </a:tcPr>
                </a:tc>
                <a:extLst>
                  <a:ext uri="{0D108BD9-81ED-4DB2-BD59-A6C34878D82A}">
                    <a16:rowId xmlns:a16="http://schemas.microsoft.com/office/drawing/2014/main" val="1931809070"/>
                  </a:ext>
                </a:extLst>
              </a:tr>
            </a:tbl>
          </a:graphicData>
        </a:graphic>
      </p:graphicFrame>
      <p:sp>
        <p:nvSpPr>
          <p:cNvPr id="5" name="Group">
            <a:extLst>
              <a:ext uri="{FF2B5EF4-FFF2-40B4-BE49-F238E27FC236}">
                <a16:creationId xmlns:a16="http://schemas.microsoft.com/office/drawing/2014/main" id="{C34D1DC5-7A6E-416C-B6D7-1FD21377D658}"/>
              </a:ext>
            </a:extLst>
          </p:cNvPr>
          <p:cNvSpPr/>
          <p:nvPr/>
        </p:nvSpPr>
        <p:spPr>
          <a:xfrm>
            <a:off x="4776539" y="9023797"/>
            <a:ext cx="4313416" cy="1267343"/>
          </a:xfrm>
          <a:prstGeom prst="rect">
            <a:avLst/>
          </a:prstGeom>
          <a:gradFill flip="none" rotWithShape="1">
            <a:gsLst>
              <a:gs pos="0">
                <a:srgbClr val="F3F3F3"/>
              </a:gs>
              <a:gs pos="38000">
                <a:srgbClr val="F3F3F3"/>
              </a:gs>
              <a:gs pos="100000">
                <a:schemeClr val="bg1"/>
              </a:gs>
            </a:gsLst>
            <a:lin ang="5400000" scaled="1"/>
            <a:tileRect/>
          </a:gradFill>
          <a:ln w="12700">
            <a:miter lim="400000"/>
          </a:ln>
        </p:spPr>
        <p:txBody>
          <a:bodyPr lIns="54570" tIns="54570" rIns="54570" bIns="54570" anchor="ctr"/>
          <a:lstStyle/>
          <a:p>
            <a:pPr lvl="1" indent="0"/>
            <a:r>
              <a:rPr lang="da-DK" sz="1100" dirty="0"/>
              <a:t>measure(</a:t>
            </a:r>
            <a:r>
              <a:rPr lang="en-US" sz="1100" b="0" dirty="0"/>
              <a:t>out_name1, out_name2, sep="_", pattern="([ab])_(.*)"</a:t>
            </a:r>
            <a:r>
              <a:rPr lang="da-DK" sz="1100" dirty="0" smtClean="0"/>
              <a:t>)</a:t>
            </a:r>
            <a:r>
              <a:rPr lang="da-DK" sz="1100" dirty="0"/>
              <a:t/>
            </a:r>
            <a:br>
              <a:rPr lang="da-DK" sz="1100" dirty="0"/>
            </a:br>
            <a:r>
              <a:rPr lang="en-US" sz="1100" b="0" dirty="0" err="1" smtClean="0">
                <a:solidFill>
                  <a:srgbClr val="000000"/>
                </a:solidFill>
                <a:cs typeface="Arial" panose="020B0604020202020204" pitchFamily="34" charset="0"/>
              </a:rPr>
              <a:t>s</a:t>
            </a:r>
            <a:r>
              <a:rPr lang="en-US" sz="1100" b="0" dirty="0" err="1" smtClean="0">
                <a:solidFill>
                  <a:srgbClr val="000000"/>
                </a:solidFill>
                <a:cs typeface="Arial" panose="020B0604020202020204" pitchFamily="34" charset="0"/>
              </a:rPr>
              <a:t>ep</a:t>
            </a:r>
            <a:r>
              <a:rPr lang="en-US" sz="1100" b="0" dirty="0" smtClean="0">
                <a:solidFill>
                  <a:srgbClr val="000000"/>
                </a:solidFill>
                <a:cs typeface="Arial" panose="020B0604020202020204" pitchFamily="34" charset="0"/>
              </a:rPr>
              <a:t> (separator</a:t>
            </a:r>
            <a:r>
              <a:rPr lang="en-US" sz="1100" b="0" dirty="0">
                <a:solidFill>
                  <a:srgbClr val="000000"/>
                </a:solidFill>
                <a:cs typeface="Arial" panose="020B0604020202020204" pitchFamily="34" charset="0"/>
              </a:rPr>
              <a:t>) or pattern (regular </a:t>
            </a:r>
            <a:r>
              <a:rPr lang="en-US" sz="1100" b="0" dirty="0" smtClean="0">
                <a:solidFill>
                  <a:srgbClr val="000000"/>
                </a:solidFill>
                <a:cs typeface="Arial" panose="020B0604020202020204" pitchFamily="34" charset="0"/>
              </a:rPr>
              <a:t>expression with capturing parentheses) is </a:t>
            </a:r>
            <a:r>
              <a:rPr lang="en-US" sz="1100" b="0" dirty="0">
                <a:solidFill>
                  <a:srgbClr val="000000"/>
                </a:solidFill>
                <a:cs typeface="Arial" panose="020B0604020202020204" pitchFamily="34" charset="0"/>
              </a:rPr>
              <a:t>used to specify columns to melt, </a:t>
            </a:r>
            <a:r>
              <a:rPr lang="en-US" sz="1100" b="0" dirty="0" smtClean="0">
                <a:solidFill>
                  <a:srgbClr val="000000"/>
                </a:solidFill>
                <a:cs typeface="Arial" panose="020B0604020202020204" pitchFamily="34" charset="0"/>
              </a:rPr>
              <a:t>and to </a:t>
            </a:r>
            <a:r>
              <a:rPr lang="en-US" sz="1100" b="0" dirty="0">
                <a:solidFill>
                  <a:srgbClr val="000000"/>
                </a:solidFill>
                <a:cs typeface="Arial" panose="020B0604020202020204" pitchFamily="34" charset="0"/>
              </a:rPr>
              <a:t>parse input column </a:t>
            </a:r>
            <a:r>
              <a:rPr lang="en-US" sz="1100" b="0" dirty="0" smtClean="0">
                <a:solidFill>
                  <a:srgbClr val="000000"/>
                </a:solidFill>
                <a:cs typeface="Arial" panose="020B0604020202020204" pitchFamily="34" charset="0"/>
              </a:rPr>
              <a:t>names.</a:t>
            </a:r>
            <a:endParaRPr lang="en-US" sz="1100" b="0" dirty="0">
              <a:solidFill>
                <a:srgbClr val="000000"/>
              </a:solidFill>
              <a:cs typeface="Arial" panose="020B0604020202020204" pitchFamily="34" charset="0"/>
            </a:endParaRPr>
          </a:p>
          <a:p>
            <a:pPr lvl="1" indent="0">
              <a:lnSpc>
                <a:spcPct val="90000"/>
              </a:lnSpc>
            </a:pPr>
            <a:r>
              <a:rPr lang="en-US" sz="1100" b="0" i="0" dirty="0">
                <a:solidFill>
                  <a:schemeClr val="tx1"/>
                </a:solidFill>
                <a:effectLst/>
                <a:latin typeface="-apple-system"/>
              </a:rPr>
              <a:t>out_name1, out_name2: names for output columns (creates single value column), or value.name </a:t>
            </a:r>
            <a:r>
              <a:rPr lang="en-US" sz="1100" b="0" i="0" dirty="0" smtClean="0">
                <a:solidFill>
                  <a:schemeClr val="tx1"/>
                </a:solidFill>
                <a:effectLst/>
                <a:latin typeface="-apple-system"/>
              </a:rPr>
              <a:t>(creates </a:t>
            </a:r>
            <a:r>
              <a:rPr lang="en-US" sz="1100" b="0" i="0" dirty="0">
                <a:solidFill>
                  <a:schemeClr val="tx1"/>
                </a:solidFill>
                <a:effectLst/>
                <a:latin typeface="-apple-system"/>
              </a:rPr>
              <a:t>a value </a:t>
            </a:r>
            <a:r>
              <a:rPr lang="en-US" sz="1100" b="0" i="0" dirty="0" smtClean="0">
                <a:solidFill>
                  <a:schemeClr val="tx1"/>
                </a:solidFill>
                <a:effectLst/>
                <a:latin typeface="-apple-system"/>
              </a:rPr>
              <a:t>column </a:t>
            </a:r>
            <a:r>
              <a:rPr lang="en-US" sz="1100" b="0" i="0" dirty="0">
                <a:solidFill>
                  <a:schemeClr val="tx1"/>
                </a:solidFill>
                <a:effectLst/>
                <a:latin typeface="-apple-system"/>
              </a:rPr>
              <a:t>for each unique part of the melted column name).</a:t>
            </a:r>
            <a:endParaRPr lang="en-US" sz="1100" b="0" dirty="0">
              <a:solidFill>
                <a:schemeClr val="tx1"/>
              </a:solidFill>
              <a:cs typeface="Arial" panose="020B0604020202020204" pitchFamily="34" charset="0"/>
            </a:endParaRPr>
          </a:p>
        </p:txBody>
      </p:sp>
    </p:spTree>
    <p:extLst>
      <p:ext uri="{BB962C8B-B14F-4D97-AF65-F5344CB8AC3E}">
        <p14:creationId xmlns:p14="http://schemas.microsoft.com/office/powerpoint/2010/main" val="2580689609"/>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4C4C4C"/>
      </a:dk1>
      <a:lt1>
        <a:srgbClr val="FFFFFF"/>
      </a:lt1>
      <a:dk2>
        <a:srgbClr val="53585F"/>
      </a:dk2>
      <a:lt2>
        <a:srgbClr val="DCDEE0"/>
      </a:lt2>
      <a:accent1>
        <a:srgbClr val="0365C0"/>
      </a:accent1>
      <a:accent2>
        <a:srgbClr val="00882B"/>
      </a:accent2>
      <a:accent3>
        <a:srgbClr val="F7DCA7"/>
      </a:accent3>
      <a:accent4>
        <a:srgbClr val="DE6A10"/>
      </a:accent4>
      <a:accent5>
        <a:srgbClr val="C82506"/>
      </a:accent5>
      <a:accent6>
        <a:srgbClr val="773F9B"/>
      </a:accent6>
      <a:hlink>
        <a:srgbClr val="0000FF"/>
      </a:hlink>
      <a:folHlink>
        <a:srgbClr val="FF00FF"/>
      </a:folHlink>
    </a:clrScheme>
    <a:fontScheme name="White">
      <a:majorFont>
        <a:latin typeface="Source Sans Pro Light"/>
        <a:ea typeface="Source Sans Pro Light"/>
        <a:cs typeface="Source Sans Pro Light"/>
      </a:majorFont>
      <a:minorFont>
        <a:latin typeface="Source Sans Pro Light"/>
        <a:ea typeface="Source Sans Pro Light"/>
        <a:cs typeface="Source Sans Pro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8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F7DCA7"/>
      </a:accent3>
      <a:accent4>
        <a:srgbClr val="DE6A10"/>
      </a:accent4>
      <a:accent5>
        <a:srgbClr val="C82506"/>
      </a:accent5>
      <a:accent6>
        <a:srgbClr val="773F9B"/>
      </a:accent6>
      <a:hlink>
        <a:srgbClr val="0000FF"/>
      </a:hlink>
      <a:folHlink>
        <a:srgbClr val="FF00FF"/>
      </a:folHlink>
    </a:clrScheme>
    <a:fontScheme name="White">
      <a:majorFont>
        <a:latin typeface="Source Sans Pro Light"/>
        <a:ea typeface="Source Sans Pro Light"/>
        <a:cs typeface="Source Sans Pro Light"/>
      </a:majorFont>
      <a:minorFont>
        <a:latin typeface="Source Sans Pro Light"/>
        <a:ea typeface="Source Sans Pro Light"/>
        <a:cs typeface="Source Sans Pro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8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4091</TotalTime>
  <Words>1741</Words>
  <Application>Microsoft Office PowerPoint</Application>
  <PresentationFormat>Custom</PresentationFormat>
  <Paragraphs>482</Paragraphs>
  <Slides>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-apple-system</vt:lpstr>
      <vt:lpstr>Arial</vt:lpstr>
      <vt:lpstr>Avenir Roman</vt:lpstr>
      <vt:lpstr>Gill Sans</vt:lpstr>
      <vt:lpstr>Helvetica</vt:lpstr>
      <vt:lpstr>Helvetica Light</vt:lpstr>
      <vt:lpstr>Source Sans Pro</vt:lpstr>
      <vt:lpstr>Source Sans Pro Light</vt:lpstr>
      <vt:lpstr>Source Sans Pro Semibold</vt:lpstr>
      <vt:lpstr>White</vt:lpstr>
      <vt:lpstr>Data Transformation with data.table : : CHEAT SHEET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Four Column Layout : : CHEAT SHEET</dc:title>
  <dc:creator>Erik Petrovski</dc:creator>
  <cp:lastModifiedBy>Toby D Hocking</cp:lastModifiedBy>
  <cp:revision>844</cp:revision>
  <cp:lastPrinted>2018-09-29T09:25:38Z</cp:lastPrinted>
  <dcterms:modified xsi:type="dcterms:W3CDTF">2024-02-14T22:34:34Z</dcterms:modified>
</cp:coreProperties>
</file>