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60" r:id="rId4"/>
    <p:sldId id="261" r:id="rId5"/>
    <p:sldId id="262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2" r:id="rId17"/>
    <p:sldId id="274" r:id="rId18"/>
    <p:sldId id="275" r:id="rId19"/>
    <p:sldId id="279" r:id="rId20"/>
  </p:sldIdLst>
  <p:sldSz cx="24384000" cy="13716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81280" marR="81280" indent="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1pPr>
    <a:lvl2pPr marL="81280" marR="81280" indent="2667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2pPr>
    <a:lvl3pPr marL="81280" marR="81280" indent="5334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3pPr>
    <a:lvl4pPr marL="81280" marR="81280" indent="8001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4pPr>
    <a:lvl5pPr marL="81280" marR="81280" indent="10668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5pPr>
    <a:lvl6pPr marL="81280" marR="81280" indent="13335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6pPr>
    <a:lvl7pPr marL="81280" marR="81280" indent="1612899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7pPr>
    <a:lvl8pPr marL="81280" marR="81280" indent="18796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8pPr>
    <a:lvl9pPr marL="81280" marR="81280" indent="2146300" algn="l" defTabSz="181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enlo"/>
        <a:ea typeface="Menlo"/>
        <a:cs typeface="Menlo"/>
        <a:sym typeface="Menlo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6C6C6C"/>
        </a:fontRef>
        <a:srgbClr val="6C6C6C"/>
      </a:tcTxStyle>
      <a:tcStyle>
        <a:tcBdr>
          <a:left>
            <a:ln w="285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28575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28575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6C6C6C"/>
        </a:fontRef>
        <a:srgbClr val="6C6C6C"/>
      </a:tcTxStyle>
      <a:tcStyle>
        <a:tcBdr>
          <a:left>
            <a:ln w="285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28575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6C6C6C"/>
        </a:fontRef>
        <a:srgbClr val="6C6C6C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6C6C6C"/>
              </a:solidFill>
              <a:prstDash val="solid"/>
              <a:miter lim="400000"/>
            </a:ln>
          </a:right>
          <a:top>
            <a:ln w="28575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6C6C6C"/>
              </a:solidFill>
              <a:prstDash val="solid"/>
              <a:miter lim="400000"/>
            </a:ln>
          </a:insideH>
          <a:insideV>
            <a:ln w="12700" cap="flat">
              <a:solidFill>
                <a:srgbClr val="6C6C6C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91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83CE-E148-4BE5-97F8-1DFD2F9D8DB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D68D-BCE2-4F7C-B02B-21980D0A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5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200">
        <a:latin typeface="Lucida Grande"/>
        <a:ea typeface="Lucida Grande"/>
        <a:cs typeface="Lucida Grande"/>
        <a:sym typeface="Lucida Grande"/>
      </a:defRPr>
    </a:lvl1pPr>
    <a:lvl2pPr indent="2286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1759215" y="2797969"/>
            <a:ext cx="20840701" cy="3898901"/>
          </a:xfrm>
          <a:prstGeom prst="rect">
            <a:avLst/>
          </a:prstGeom>
        </p:spPr>
        <p:txBody>
          <a:bodyPr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10464" y="13043296"/>
            <a:ext cx="340322" cy="323554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3966" y="-1588"/>
            <a:ext cx="1856740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451100"/>
            <a:ext cx="227203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270827">
              <a:spcBef>
                <a:spcPts val="2000"/>
              </a:spcBef>
              <a:buClr>
                <a:srgbClr val="909090"/>
              </a:buClr>
              <a:buFont typeface="Arial"/>
            </a:lvl2pPr>
            <a:lvl3pPr marL="728027">
              <a:spcBef>
                <a:spcPts val="1400"/>
              </a:spcBef>
              <a:buClr>
                <a:srgbClr val="B8B8B8"/>
              </a:buClr>
              <a:buChar char=""/>
            </a:lvl3pPr>
            <a:lvl4pPr marL="1123314">
              <a:spcBef>
                <a:spcPts val="800"/>
              </a:spcBef>
              <a:buClr>
                <a:srgbClr val="909090"/>
              </a:buClr>
              <a:buFont typeface="Arial"/>
            </a:lvl4pPr>
            <a:lvl5pPr marL="1531302">
              <a:spcBef>
                <a:spcPts val="700"/>
              </a:spcBef>
              <a:buClr>
                <a:srgbClr val="B8B8B8"/>
              </a:buClr>
              <a:buChar char="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58705" y="13096875"/>
            <a:ext cx="238722" cy="2219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marR="0" algn="ctr" defTabSz="914400">
              <a:defRPr sz="1600">
                <a:solidFill>
                  <a:srgbClr val="B8B8B8"/>
                </a:solidFill>
                <a:uFill>
                  <a:solidFill>
                    <a:srgbClr val="B8B8B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182879" indent="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1pPr>
      <a:lvl2pPr marL="0" marR="182879" indent="2286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2pPr>
      <a:lvl3pPr marL="0" marR="182879" indent="4572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3pPr>
      <a:lvl4pPr marL="0" marR="182879" indent="6858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4pPr>
      <a:lvl5pPr marL="0" marR="182879" indent="9144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5pPr>
      <a:lvl6pPr marL="0" marR="182879" indent="11430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6pPr>
      <a:lvl7pPr marL="0" marR="182879" indent="13716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7pPr>
      <a:lvl8pPr marL="0" marR="182879" indent="16002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8pPr>
      <a:lvl9pPr marL="0" marR="182879" indent="1828800" algn="l" defTabSz="18161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7DD6"/>
          </a:solidFill>
          <a:uFill>
            <a:solidFill>
              <a:srgbClr val="007DD6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81280" marR="81280" indent="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1pPr>
      <a:lvl2pPr marL="352107" marR="81280" indent="-2286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2pPr>
      <a:lvl3pPr marL="809307" marR="81280" indent="-227012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3pPr>
      <a:lvl4pPr marL="1204594" marR="81280" indent="-168275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4pPr>
      <a:lvl5pPr marL="1612582" marR="81280" indent="-1778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5pPr>
      <a:lvl6pPr marL="1612582" marR="81280" indent="-1778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6pPr>
      <a:lvl7pPr marL="1612582" marR="81280" indent="-1778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7pPr>
      <a:lvl8pPr marL="1612582" marR="81280" indent="-1778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8pPr>
      <a:lvl9pPr marL="1612582" marR="81280" indent="-177800" algn="l" defTabSz="1816100" latinLnBrk="0">
        <a:lnSpc>
          <a:spcPct val="100000"/>
        </a:lnSpc>
        <a:spcBef>
          <a:spcPts val="4600"/>
        </a:spcBef>
        <a:spcAft>
          <a:spcPts val="0"/>
        </a:spcAft>
        <a:buClrTx/>
        <a:buSzPct val="9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enlo"/>
          <a:ea typeface="Menlo"/>
          <a:cs typeface="Menlo"/>
          <a:sym typeface="Menlo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B8B8B8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ow.tech/" TargetMode="External"/><Relationship Id="rId2" Type="http://schemas.openxmlformats.org/officeDocument/2006/relationships/hyperlink" Target="https://techcrunch.com/2019/02/27/the-shadow-ghost-turns-cloud-gaming-into-a-seamless-experi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cs184.eecs.berkeley.edu/sp1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uler.csmentors.org/" TargetMode="External"/><Relationship Id="rId2" Type="http://schemas.openxmlformats.org/officeDocument/2006/relationships/hyperlink" Target="https://piazza.com/class/jq33x9vemkj5xj?cid=6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Computing in the Ne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UC Berkeley’s CS61A – Lecture 16 – Objects </a:t>
            </a:r>
            <a:endParaRPr dirty="0"/>
          </a:p>
        </p:txBody>
      </p:sp>
      <p:sp>
        <p:nvSpPr>
          <p:cNvPr id="45" name="https://www.theverge.com/2019/2/25/18229714/cognizant-facebook-content-moderator-interviews-trauma-working-conditions-arizona (Content Warning: racism, discussion of mental health issues &amp; serious violence)…"/>
          <p:cNvSpPr txBox="1">
            <a:spLocks noGrp="1"/>
          </p:cNvSpPr>
          <p:nvPr>
            <p:ph type="body" idx="1"/>
          </p:nvPr>
        </p:nvSpPr>
        <p:spPr>
          <a:xfrm>
            <a:off x="838200" y="2451100"/>
            <a:ext cx="14617700" cy="9753600"/>
          </a:xfrm>
          <a:prstGeom prst="rect">
            <a:avLst/>
          </a:prstGeom>
        </p:spPr>
        <p:txBody>
          <a:bodyPr/>
          <a:lstStyle/>
          <a:p>
            <a:r>
              <a:rPr lang="en-US" u="sng" dirty="0">
                <a:hlinkClick r:id="rId2"/>
              </a:rPr>
              <a:t>https://techcrunch.com/2019/02/27/the-shadow-ghost-turns-cloud-gaming-into-a-seamless-experience/</a:t>
            </a:r>
            <a:endParaRPr lang="en-US" u="sng" dirty="0"/>
          </a:p>
          <a:p>
            <a:r>
              <a:rPr lang="en-US" i="1" dirty="0"/>
              <a:t>“French startup Blade, the company behind </a:t>
            </a:r>
            <a:r>
              <a:rPr lang="en-US" i="1" dirty="0">
                <a:hlinkClick r:id="rId3"/>
              </a:rPr>
              <a:t>Shadow</a:t>
            </a:r>
            <a:r>
              <a:rPr lang="en-US" i="1" dirty="0"/>
              <a:t>, is launching a new set-top box to access its cloud gaming service — the Shadow Ghost… Shadow is a cloud computing service for gamers. For $35 per month, you can access a gaming PC in a data center and interact with this computer. Right now, Shadow gives you eight threads on an Intel Xeon 2620 processor, an </a:t>
            </a:r>
            <a:r>
              <a:rPr lang="en-US" i="1" dirty="0" err="1"/>
              <a:t>Nvidia</a:t>
            </a:r>
            <a:r>
              <a:rPr lang="en-US" i="1" dirty="0"/>
              <a:t> </a:t>
            </a:r>
            <a:r>
              <a:rPr lang="en-US" i="1" dirty="0" err="1"/>
              <a:t>Quadro</a:t>
            </a:r>
            <a:r>
              <a:rPr lang="en-US" i="1" dirty="0"/>
              <a:t> P5000 GPU that performs more or less as well as an </a:t>
            </a:r>
            <a:r>
              <a:rPr lang="en-US" i="1" dirty="0" err="1"/>
              <a:t>Nvidia</a:t>
            </a:r>
            <a:r>
              <a:rPr lang="en-US" i="1" dirty="0"/>
              <a:t> GeForce GTX 1080, 12GB of RAM and 256GB of storage. You can optionally get more storage with an extra subscription. It’s a full Windows 10 instance and you can do whatever you want with it.”</a:t>
            </a:r>
          </a:p>
          <a:p>
            <a:endParaRPr lang="en-US" dirty="0"/>
          </a:p>
          <a:p>
            <a:r>
              <a:rPr lang="en-US" dirty="0" err="1"/>
              <a:t>tldr</a:t>
            </a:r>
            <a:r>
              <a:rPr lang="en-US" dirty="0"/>
              <a:t>; It’s now becoming increasingly possible for users with cheap computers and suboptimal hardware to experience crisp, gorgeous graphics using </a:t>
            </a:r>
            <a:r>
              <a:rPr lang="en-US" b="1" dirty="0"/>
              <a:t>cloud computing </a:t>
            </a:r>
            <a:r>
              <a:rPr lang="en-US" dirty="0"/>
              <a:t>(doing heavy computation on the server). Also, shameless plug for </a:t>
            </a:r>
            <a:r>
              <a:rPr lang="en-US" dirty="0">
                <a:hlinkClick r:id="rId4"/>
              </a:rPr>
              <a:t>CS 184</a:t>
            </a:r>
            <a:r>
              <a:rPr lang="en-US" dirty="0"/>
              <a:t>, where you can learn about the computing subfield of graphics. </a:t>
            </a:r>
            <a:endParaRPr dirty="0"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14566" y="13096875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167" y="6958012"/>
            <a:ext cx="7772400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/>
          <a:stretch/>
        </p:blipFill>
        <p:spPr>
          <a:xfrm>
            <a:off x="15769167" y="2057400"/>
            <a:ext cx="7804791" cy="47077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on-Local Assign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Methods</a:t>
            </a:r>
            <a:endParaRPr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The Effect of Nonlocal Stat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Methods</a:t>
            </a:r>
            <a:endParaRPr dirty="0"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8" name="TextShape 2"/>
          <p:cNvSpPr txBox="1"/>
          <p:nvPr/>
        </p:nvSpPr>
        <p:spPr>
          <a:xfrm>
            <a:off x="1517778" y="2460882"/>
            <a:ext cx="22720320" cy="114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Methods are functions defined in the suite of a class statement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" name="TextShape 3"/>
          <p:cNvSpPr txBox="1"/>
          <p:nvPr/>
        </p:nvSpPr>
        <p:spPr>
          <a:xfrm>
            <a:off x="4419600" y="3505200"/>
            <a:ext cx="14981767" cy="7501042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pPr lvl="2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b="0" strike="noStrike" spc="-1" dirty="0" err="1">
                <a:solidFill>
                  <a:srgbClr val="0066BB"/>
                </a:solidFill>
                <a:latin typeface="Menlo-Regular"/>
                <a:ea typeface="Menlo-Regular"/>
              </a:rPr>
              <a:t>init</a:t>
            </a:r>
            <a:r>
              <a:rPr lang="en-US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):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0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holder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endParaRPr lang="en-US" b="0" strike="noStrike" spc="-1" dirty="0">
              <a:solidFill>
                <a:srgbClr val="000000"/>
              </a:solidFill>
              <a:latin typeface="Menlo-Regular"/>
              <a:ea typeface="Menlo-Regular"/>
            </a:endParaRPr>
          </a:p>
          <a:p>
            <a:pPr lvl="2"/>
            <a:endParaRPr lang="en-US" spc="-1" dirty="0">
              <a:latin typeface="Menlo-Regular"/>
            </a:endParaRPr>
          </a:p>
          <a:p>
            <a:pPr lvl="2"/>
            <a:endParaRPr lang="en-US" b="0" strike="noStrike" spc="-1" dirty="0">
              <a:latin typeface="Arial"/>
            </a:endParaRPr>
          </a:p>
          <a:p>
            <a:pPr lvl="2"/>
            <a:endParaRPr lang="en-US" b="0" strike="noStrike" spc="-1" dirty="0">
              <a:latin typeface="Arial"/>
            </a:endParaRPr>
          </a:p>
          <a:p>
            <a:pPr lvl="2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deposit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amount):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+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amount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return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endParaRPr lang="en-US" b="0" strike="noStrike" spc="-1" dirty="0">
              <a:latin typeface="Arial"/>
            </a:endParaRPr>
          </a:p>
          <a:p>
            <a:pPr lvl="2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withdraw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amount):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if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amount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&gt;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    </a:t>
            </a:r>
            <a:r>
              <a:rPr lang="en-US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return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'Insufficient funds'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-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amount</a:t>
            </a:r>
            <a:endParaRPr lang="en-US" b="0" strike="noStrike" spc="-1" dirty="0">
              <a:latin typeface="Arial"/>
            </a:endParaRPr>
          </a:p>
          <a:p>
            <a:pPr lvl="3"/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return</a:t>
            </a:r>
            <a:r>
              <a:rPr lang="en-US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20" name="TextShape 4"/>
          <p:cNvSpPr txBox="1"/>
          <p:nvPr/>
        </p:nvSpPr>
        <p:spPr>
          <a:xfrm>
            <a:off x="1519866" y="11463191"/>
            <a:ext cx="21958200" cy="135684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These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statements create function objects as always, </a:t>
            </a: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but their names are bound as attributes of the class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" name="Freeform 5"/>
          <p:cNvSpPr/>
          <p:nvPr/>
        </p:nvSpPr>
        <p:spPr>
          <a:xfrm>
            <a:off x="5715000" y="5705897"/>
            <a:ext cx="13339200" cy="1286680"/>
          </a:xfrm>
          <a:custGeom>
            <a:avLst/>
            <a:gdLst>
              <a:gd name="connsiteX0" fmla="*/ 0 w 10000"/>
              <a:gd name="connsiteY0" fmla="*/ 2696 h 10509"/>
              <a:gd name="connsiteX1" fmla="*/ 195 w 10000"/>
              <a:gd name="connsiteY1" fmla="*/ 0 h 10509"/>
              <a:gd name="connsiteX2" fmla="*/ 9805 w 10000"/>
              <a:gd name="connsiteY2" fmla="*/ 0 h 10509"/>
              <a:gd name="connsiteX3" fmla="*/ 10000 w 10000"/>
              <a:gd name="connsiteY3" fmla="*/ 2696 h 10509"/>
              <a:gd name="connsiteX4" fmla="*/ 10000 w 10000"/>
              <a:gd name="connsiteY4" fmla="*/ 5425 h 10509"/>
              <a:gd name="connsiteX5" fmla="*/ 9805 w 10000"/>
              <a:gd name="connsiteY5" fmla="*/ 8121 h 10509"/>
              <a:gd name="connsiteX6" fmla="*/ 1998 w 10000"/>
              <a:gd name="connsiteY6" fmla="*/ 8121 h 10509"/>
              <a:gd name="connsiteX7" fmla="*/ 1763 w 10000"/>
              <a:gd name="connsiteY7" fmla="*/ 10509 h 10509"/>
              <a:gd name="connsiteX8" fmla="*/ 1803 w 10000"/>
              <a:gd name="connsiteY8" fmla="*/ 8121 h 10509"/>
              <a:gd name="connsiteX9" fmla="*/ 195 w 10000"/>
              <a:gd name="connsiteY9" fmla="*/ 8121 h 10509"/>
              <a:gd name="connsiteX10" fmla="*/ 0 w 10000"/>
              <a:gd name="connsiteY10" fmla="*/ 5425 h 10509"/>
              <a:gd name="connsiteX11" fmla="*/ 0 w 10000"/>
              <a:gd name="connsiteY11" fmla="*/ 2696 h 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509">
                <a:moveTo>
                  <a:pt x="0" y="2696"/>
                </a:moveTo>
                <a:cubicBezTo>
                  <a:pt x="0" y="900"/>
                  <a:pt x="65" y="0"/>
                  <a:pt x="195" y="0"/>
                </a:cubicBezTo>
                <a:lnTo>
                  <a:pt x="9805" y="0"/>
                </a:lnTo>
                <a:cubicBezTo>
                  <a:pt x="9935" y="0"/>
                  <a:pt x="10000" y="900"/>
                  <a:pt x="10000" y="2696"/>
                </a:cubicBezTo>
                <a:lnTo>
                  <a:pt x="10000" y="5425"/>
                </a:lnTo>
                <a:cubicBezTo>
                  <a:pt x="10000" y="7221"/>
                  <a:pt x="9935" y="8121"/>
                  <a:pt x="9805" y="8121"/>
                </a:cubicBezTo>
                <a:lnTo>
                  <a:pt x="1998" y="8121"/>
                </a:lnTo>
                <a:cubicBezTo>
                  <a:pt x="1920" y="8917"/>
                  <a:pt x="1841" y="9713"/>
                  <a:pt x="1763" y="10509"/>
                </a:cubicBezTo>
                <a:cubicBezTo>
                  <a:pt x="1776" y="9713"/>
                  <a:pt x="1790" y="8917"/>
                  <a:pt x="1803" y="8121"/>
                </a:cubicBezTo>
                <a:lnTo>
                  <a:pt x="195" y="8121"/>
                </a:lnTo>
                <a:cubicBezTo>
                  <a:pt x="65" y="8121"/>
                  <a:pt x="0" y="7221"/>
                  <a:pt x="0" y="5425"/>
                </a:cubicBezTo>
                <a:lnTo>
                  <a:pt x="0" y="2696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2" name="TextShape 6"/>
          <p:cNvSpPr txBox="1"/>
          <p:nvPr/>
        </p:nvSpPr>
        <p:spPr>
          <a:xfrm>
            <a:off x="5715000" y="5839909"/>
            <a:ext cx="13338480" cy="8599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self should always be bound to an instance of the Account class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The Many Meanings of Assignment Stat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Invoking Methods</a:t>
            </a:r>
            <a:endParaRPr dirty="0"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4" name="TextShape 2"/>
          <p:cNvSpPr txBox="1"/>
          <p:nvPr/>
        </p:nvSpPr>
        <p:spPr>
          <a:xfrm>
            <a:off x="838080" y="2451240"/>
            <a:ext cx="22720320" cy="118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All invoked methods have access to the object via the self parameter, </a:t>
            </a: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and so they can all access and manipulate the object's state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5" name="TextShape 3"/>
          <p:cNvSpPr txBox="1"/>
          <p:nvPr/>
        </p:nvSpPr>
        <p:spPr>
          <a:xfrm>
            <a:off x="3708360" y="4041919"/>
            <a:ext cx="11760240" cy="274320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pPr marL="406440" indent="-406440">
              <a:buClr>
                <a:srgbClr val="000000"/>
              </a:buClr>
              <a:buSzPct val="45000"/>
              <a:buFont typeface=""/>
              <a:buChar char=" "/>
            </a:pPr>
            <a:r>
              <a:rPr lang="en-US" sz="1800" b="0" strike="noStrike" spc="-1" dirty="0">
                <a:latin typeface="Arial"/>
              </a:rPr>
              <a:t> </a:t>
            </a:r>
          </a:p>
          <a:p>
            <a:pPr marL="406440" lvl="1" indent="-406440">
              <a:buClr>
                <a:srgbClr val="000000"/>
              </a:buClr>
              <a:buSzPct val="45000"/>
              <a:buFont typeface=""/>
              <a:buChar char=" "/>
            </a:pPr>
            <a:r>
              <a:rPr lang="en-US" sz="3200" b="0" strike="noStrike" spc="-1" dirty="0">
                <a:solidFill>
                  <a:srgbClr val="212121"/>
                </a:solidFill>
                <a:latin typeface="AndaleMono"/>
                <a:ea typeface="AndaleMono"/>
              </a:rPr>
              <a:t>   ...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 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amount ):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+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amount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return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6" name="TextShape 4"/>
          <p:cNvSpPr txBox="1"/>
          <p:nvPr/>
        </p:nvSpPr>
        <p:spPr>
          <a:xfrm>
            <a:off x="3708360" y="9919320"/>
            <a:ext cx="13512840" cy="14731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oski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Account(‘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Oski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oski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 </a:t>
            </a:r>
            <a:r>
              <a:rPr lang="en-US" sz="3200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100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100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7" name="TextShape 5"/>
          <p:cNvSpPr txBox="1"/>
          <p:nvPr/>
        </p:nvSpPr>
        <p:spPr>
          <a:xfrm>
            <a:off x="833966" y="8368101"/>
            <a:ext cx="19265760" cy="12826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Bound methods automatically supply the first argument during a function call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8" name="Freeform 6"/>
          <p:cNvSpPr/>
          <p:nvPr/>
        </p:nvSpPr>
        <p:spPr>
          <a:xfrm>
            <a:off x="9093240" y="11010480"/>
            <a:ext cx="7709760" cy="800520"/>
          </a:xfrm>
          <a:custGeom>
            <a:avLst/>
            <a:gdLst/>
            <a:ahLst/>
            <a:cxnLst/>
            <a:rect l="0" t="0" r="r" b="b"/>
            <a:pathLst>
              <a:path w="21416" h="2824">
                <a:moveTo>
                  <a:pt x="141" y="2117"/>
                </a:moveTo>
                <a:cubicBezTo>
                  <a:pt x="141" y="2588"/>
                  <a:pt x="376" y="2823"/>
                  <a:pt x="846" y="2823"/>
                </a:cubicBezTo>
                <a:lnTo>
                  <a:pt x="20710" y="2823"/>
                </a:lnTo>
                <a:cubicBezTo>
                  <a:pt x="21180" y="2823"/>
                  <a:pt x="21415" y="2588"/>
                  <a:pt x="21415" y="2117"/>
                </a:cubicBezTo>
                <a:lnTo>
                  <a:pt x="21415" y="811"/>
                </a:lnTo>
                <a:cubicBezTo>
                  <a:pt x="21415" y="340"/>
                  <a:pt x="21180" y="105"/>
                  <a:pt x="20710" y="105"/>
                </a:cubicBezTo>
                <a:lnTo>
                  <a:pt x="1131" y="105"/>
                </a:lnTo>
                <a:lnTo>
                  <a:pt x="0" y="0"/>
                </a:lnTo>
                <a:lnTo>
                  <a:pt x="485" y="205"/>
                </a:lnTo>
                <a:cubicBezTo>
                  <a:pt x="256" y="342"/>
                  <a:pt x="141" y="544"/>
                  <a:pt x="141" y="811"/>
                </a:cubicBezTo>
                <a:lnTo>
                  <a:pt x="141" y="2117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9" name="TextShape 7"/>
          <p:cNvSpPr txBox="1"/>
          <p:nvPr/>
        </p:nvSpPr>
        <p:spPr>
          <a:xfrm>
            <a:off x="9144000" y="11048640"/>
            <a:ext cx="7658280" cy="6494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Invoked with one argument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0" name="Freeform 8"/>
          <p:cNvSpPr/>
          <p:nvPr/>
        </p:nvSpPr>
        <p:spPr>
          <a:xfrm>
            <a:off x="8686800" y="10506708"/>
            <a:ext cx="838200" cy="449910"/>
          </a:xfrm>
          <a:custGeom>
            <a:avLst/>
            <a:gdLst/>
            <a:ahLst/>
            <a:cxnLst/>
            <a:rect l="0" t="0" r="r" b="b"/>
            <a:pathLst>
              <a:path w="2401" h="1484">
                <a:moveTo>
                  <a:pt x="1871" y="0"/>
                </a:moveTo>
                <a:cubicBezTo>
                  <a:pt x="2224" y="0"/>
                  <a:pt x="2400" y="177"/>
                  <a:pt x="2400" y="530"/>
                </a:cubicBezTo>
                <a:lnTo>
                  <a:pt x="2400" y="953"/>
                </a:lnTo>
                <a:cubicBezTo>
                  <a:pt x="2400" y="1306"/>
                  <a:pt x="2224" y="1483"/>
                  <a:pt x="1871" y="1483"/>
                </a:cubicBezTo>
                <a:lnTo>
                  <a:pt x="529" y="1483"/>
                </a:lnTo>
                <a:cubicBezTo>
                  <a:pt x="176" y="1483"/>
                  <a:pt x="0" y="1306"/>
                  <a:pt x="0" y="953"/>
                </a:cubicBezTo>
                <a:lnTo>
                  <a:pt x="0" y="530"/>
                </a:lnTo>
                <a:cubicBezTo>
                  <a:pt x="0" y="177"/>
                  <a:pt x="176" y="0"/>
                  <a:pt x="529" y="0"/>
                </a:cubicBezTo>
                <a:lnTo>
                  <a:pt x="1871" y="0"/>
                </a:lnTo>
              </a:path>
            </a:pathLst>
          </a:custGeom>
          <a:noFill/>
          <a:ln w="25560">
            <a:solidFill>
              <a:srgbClr val="007DCF"/>
            </a:solidFill>
            <a:custDash>
              <a:ds d="200000" sp="200000"/>
              <a:ds d="200000" sp="200000"/>
            </a:custDash>
            <a:round/>
          </a:ln>
        </p:spPr>
      </p:sp>
      <p:sp>
        <p:nvSpPr>
          <p:cNvPr id="31" name="Freeform 9"/>
          <p:cNvSpPr/>
          <p:nvPr/>
        </p:nvSpPr>
        <p:spPr>
          <a:xfrm>
            <a:off x="6781800" y="3943605"/>
            <a:ext cx="7823880" cy="1299210"/>
          </a:xfrm>
          <a:custGeom>
            <a:avLst/>
            <a:gdLst>
              <a:gd name="connsiteX0" fmla="*/ 0 w 10000"/>
              <a:gd name="connsiteY0" fmla="*/ 1953 h 9997"/>
              <a:gd name="connsiteX1" fmla="*/ 324 w 10000"/>
              <a:gd name="connsiteY1" fmla="*/ 0 h 9997"/>
              <a:gd name="connsiteX2" fmla="*/ 9675 w 10000"/>
              <a:gd name="connsiteY2" fmla="*/ 0 h 9997"/>
              <a:gd name="connsiteX3" fmla="*/ 10000 w 10000"/>
              <a:gd name="connsiteY3" fmla="*/ 1953 h 9997"/>
              <a:gd name="connsiteX4" fmla="*/ 10000 w 10000"/>
              <a:gd name="connsiteY4" fmla="*/ 5571 h 9997"/>
              <a:gd name="connsiteX5" fmla="*/ 9675 w 10000"/>
              <a:gd name="connsiteY5" fmla="*/ 7529 h 9997"/>
              <a:gd name="connsiteX6" fmla="*/ 2607 w 10000"/>
              <a:gd name="connsiteY6" fmla="*/ 7529 h 9997"/>
              <a:gd name="connsiteX7" fmla="*/ 2305 w 10000"/>
              <a:gd name="connsiteY7" fmla="*/ 9997 h 9997"/>
              <a:gd name="connsiteX8" fmla="*/ 2282 w 10000"/>
              <a:gd name="connsiteY8" fmla="*/ 7529 h 9997"/>
              <a:gd name="connsiteX9" fmla="*/ 324 w 10000"/>
              <a:gd name="connsiteY9" fmla="*/ 7529 h 9997"/>
              <a:gd name="connsiteX10" fmla="*/ 0 w 10000"/>
              <a:gd name="connsiteY10" fmla="*/ 5571 h 9997"/>
              <a:gd name="connsiteX11" fmla="*/ 0 w 10000"/>
              <a:gd name="connsiteY11" fmla="*/ 1953 h 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9997">
                <a:moveTo>
                  <a:pt x="0" y="1953"/>
                </a:moveTo>
                <a:cubicBezTo>
                  <a:pt x="0" y="651"/>
                  <a:pt x="108" y="0"/>
                  <a:pt x="324" y="0"/>
                </a:cubicBezTo>
                <a:lnTo>
                  <a:pt x="9675" y="0"/>
                </a:lnTo>
                <a:cubicBezTo>
                  <a:pt x="9891" y="0"/>
                  <a:pt x="10000" y="651"/>
                  <a:pt x="10000" y="1953"/>
                </a:cubicBezTo>
                <a:lnTo>
                  <a:pt x="10000" y="5571"/>
                </a:lnTo>
                <a:cubicBezTo>
                  <a:pt x="10000" y="6875"/>
                  <a:pt x="9891" y="7529"/>
                  <a:pt x="9675" y="7529"/>
                </a:cubicBezTo>
                <a:lnTo>
                  <a:pt x="2607" y="7529"/>
                </a:lnTo>
                <a:cubicBezTo>
                  <a:pt x="2506" y="8352"/>
                  <a:pt x="2406" y="9174"/>
                  <a:pt x="2305" y="9997"/>
                </a:cubicBezTo>
                <a:cubicBezTo>
                  <a:pt x="2297" y="9174"/>
                  <a:pt x="2290" y="8352"/>
                  <a:pt x="2282" y="7529"/>
                </a:cubicBezTo>
                <a:lnTo>
                  <a:pt x="324" y="7529"/>
                </a:lnTo>
                <a:cubicBezTo>
                  <a:pt x="108" y="7529"/>
                  <a:pt x="0" y="6875"/>
                  <a:pt x="0" y="5571"/>
                </a:cubicBezTo>
                <a:lnTo>
                  <a:pt x="0" y="1953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32" name="TextShape 10"/>
          <p:cNvSpPr txBox="1"/>
          <p:nvPr/>
        </p:nvSpPr>
        <p:spPr>
          <a:xfrm>
            <a:off x="6781800" y="4108319"/>
            <a:ext cx="7823160" cy="8130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Defined with two parameters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3" name="Freeform 11"/>
          <p:cNvSpPr/>
          <p:nvPr/>
        </p:nvSpPr>
        <p:spPr>
          <a:xfrm>
            <a:off x="6400800" y="5394044"/>
            <a:ext cx="2362200" cy="413312"/>
          </a:xfrm>
          <a:custGeom>
            <a:avLst/>
            <a:gdLst/>
            <a:ahLst/>
            <a:cxnLst/>
            <a:rect l="0" t="0" r="r" b="b"/>
            <a:pathLst>
              <a:path w="8328" h="1307">
                <a:moveTo>
                  <a:pt x="7798" y="0"/>
                </a:moveTo>
                <a:cubicBezTo>
                  <a:pt x="8151" y="0"/>
                  <a:pt x="8327" y="176"/>
                  <a:pt x="8327" y="529"/>
                </a:cubicBezTo>
                <a:lnTo>
                  <a:pt x="8327" y="777"/>
                </a:lnTo>
                <a:cubicBezTo>
                  <a:pt x="8327" y="1130"/>
                  <a:pt x="8151" y="1306"/>
                  <a:pt x="7798" y="1306"/>
                </a:cubicBezTo>
                <a:lnTo>
                  <a:pt x="529" y="1306"/>
                </a:lnTo>
                <a:cubicBezTo>
                  <a:pt x="176" y="1306"/>
                  <a:pt x="0" y="1130"/>
                  <a:pt x="0" y="777"/>
                </a:cubicBezTo>
                <a:lnTo>
                  <a:pt x="0" y="529"/>
                </a:lnTo>
                <a:cubicBezTo>
                  <a:pt x="0" y="176"/>
                  <a:pt x="176" y="0"/>
                  <a:pt x="529" y="0"/>
                </a:cubicBezTo>
                <a:lnTo>
                  <a:pt x="7798" y="0"/>
                </a:lnTo>
              </a:path>
            </a:pathLst>
          </a:custGeom>
          <a:noFill/>
          <a:ln w="25560">
            <a:solidFill>
              <a:srgbClr val="007DCF"/>
            </a:solidFill>
            <a:custDash>
              <a:ds d="200000" sp="200000"/>
              <a:ds d="200000" sp="200000"/>
            </a:custDash>
            <a:round/>
          </a:ln>
        </p:spPr>
      </p:sp>
      <p:sp>
        <p:nvSpPr>
          <p:cNvPr id="34" name="Freeform 12"/>
          <p:cNvSpPr/>
          <p:nvPr/>
        </p:nvSpPr>
        <p:spPr>
          <a:xfrm>
            <a:off x="5257799" y="11044146"/>
            <a:ext cx="3656647" cy="766854"/>
          </a:xfrm>
          <a:custGeom>
            <a:avLst/>
            <a:gdLst/>
            <a:ahLst/>
            <a:cxnLst/>
            <a:rect l="0" t="0" r="r" b="b"/>
            <a:pathLst>
              <a:path w="11755" h="2824">
                <a:moveTo>
                  <a:pt x="141" y="2117"/>
                </a:moveTo>
                <a:cubicBezTo>
                  <a:pt x="141" y="2588"/>
                  <a:pt x="376" y="2823"/>
                  <a:pt x="846" y="2823"/>
                </a:cubicBezTo>
                <a:lnTo>
                  <a:pt x="11048" y="2823"/>
                </a:lnTo>
                <a:cubicBezTo>
                  <a:pt x="11519" y="2823"/>
                  <a:pt x="11754" y="2588"/>
                  <a:pt x="11754" y="2117"/>
                </a:cubicBezTo>
                <a:lnTo>
                  <a:pt x="11754" y="811"/>
                </a:lnTo>
                <a:cubicBezTo>
                  <a:pt x="11754" y="340"/>
                  <a:pt x="11519" y="105"/>
                  <a:pt x="11048" y="105"/>
                </a:cubicBezTo>
                <a:lnTo>
                  <a:pt x="846" y="105"/>
                </a:lnTo>
                <a:cubicBezTo>
                  <a:pt x="825" y="105"/>
                  <a:pt x="803" y="106"/>
                  <a:pt x="782" y="108"/>
                </a:cubicBezTo>
                <a:lnTo>
                  <a:pt x="0" y="0"/>
                </a:lnTo>
                <a:lnTo>
                  <a:pt x="141" y="875"/>
                </a:lnTo>
                <a:lnTo>
                  <a:pt x="141" y="2117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35" name="TextShape 13"/>
          <p:cNvSpPr txBox="1"/>
          <p:nvPr/>
        </p:nvSpPr>
        <p:spPr>
          <a:xfrm>
            <a:off x="4733407" y="11082306"/>
            <a:ext cx="4179960" cy="7286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Bound to self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6" name="Freeform 14"/>
          <p:cNvSpPr/>
          <p:nvPr/>
        </p:nvSpPr>
        <p:spPr>
          <a:xfrm>
            <a:off x="4648200" y="10515600"/>
            <a:ext cx="2438400" cy="474684"/>
          </a:xfrm>
          <a:custGeom>
            <a:avLst/>
            <a:gdLst/>
            <a:ahLst/>
            <a:cxnLst/>
            <a:rect l="0" t="0" r="r" b="b"/>
            <a:pathLst>
              <a:path w="7722" h="1484">
                <a:moveTo>
                  <a:pt x="7192" y="0"/>
                </a:moveTo>
                <a:cubicBezTo>
                  <a:pt x="7545" y="0"/>
                  <a:pt x="7721" y="177"/>
                  <a:pt x="7721" y="530"/>
                </a:cubicBezTo>
                <a:lnTo>
                  <a:pt x="7721" y="953"/>
                </a:lnTo>
                <a:cubicBezTo>
                  <a:pt x="7721" y="1306"/>
                  <a:pt x="7545" y="1483"/>
                  <a:pt x="7192" y="1483"/>
                </a:cubicBezTo>
                <a:lnTo>
                  <a:pt x="529" y="1483"/>
                </a:lnTo>
                <a:cubicBezTo>
                  <a:pt x="176" y="1483"/>
                  <a:pt x="0" y="1306"/>
                  <a:pt x="0" y="953"/>
                </a:cubicBezTo>
                <a:lnTo>
                  <a:pt x="0" y="530"/>
                </a:lnTo>
                <a:cubicBezTo>
                  <a:pt x="0" y="177"/>
                  <a:pt x="176" y="0"/>
                  <a:pt x="529" y="0"/>
                </a:cubicBezTo>
                <a:lnTo>
                  <a:pt x="7192" y="0"/>
                </a:lnTo>
              </a:path>
            </a:pathLst>
          </a:custGeom>
          <a:noFill/>
          <a:ln w="25560">
            <a:solidFill>
              <a:srgbClr val="007DCF"/>
            </a:solidFill>
            <a:custDash>
              <a:ds d="200000" sp="200000"/>
              <a:ds d="200000" sp="200000"/>
            </a:custDash>
            <a:round/>
          </a:ln>
        </p:spPr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9" name="Python Particula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Dot Expressions</a:t>
            </a:r>
            <a:endParaRPr dirty="0"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4" name="TextShape 2"/>
          <p:cNvSpPr txBox="1"/>
          <p:nvPr/>
        </p:nvSpPr>
        <p:spPr>
          <a:xfrm>
            <a:off x="838080" y="2451240"/>
            <a:ext cx="16206120" cy="186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Objects receive messages via dot notation</a:t>
            </a: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Dot notation accesses attributes of the instance or its class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8382000" y="4329682"/>
            <a:ext cx="533376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&lt;expression&gt;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.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TextShape 4"/>
          <p:cNvSpPr txBox="1"/>
          <p:nvPr/>
        </p:nvSpPr>
        <p:spPr>
          <a:xfrm>
            <a:off x="833966" y="5375941"/>
            <a:ext cx="20730634" cy="35305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The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&lt;expression&gt;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can be any valid Python expression</a:t>
            </a: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The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must be a simple name</a:t>
            </a: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Evaluates to the value of the attribute looked up by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in the object that is the value of the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&lt;expression&gt;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" name="TextShape 5"/>
          <p:cNvSpPr txBox="1"/>
          <p:nvPr/>
        </p:nvSpPr>
        <p:spPr>
          <a:xfrm>
            <a:off x="7931520" y="9613980"/>
            <a:ext cx="582300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pc="-1" dirty="0" err="1">
                <a:latin typeface="Menlo-Regular"/>
                <a:ea typeface="Menlo-Regular"/>
              </a:rPr>
              <a:t>oski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_account.deposit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(100)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" name="Freeform 6"/>
          <p:cNvSpPr/>
          <p:nvPr/>
        </p:nvSpPr>
        <p:spPr>
          <a:xfrm>
            <a:off x="8348597" y="10421529"/>
            <a:ext cx="4382280" cy="918781"/>
          </a:xfrm>
          <a:custGeom>
            <a:avLst/>
            <a:gdLst/>
            <a:ahLst/>
            <a:cxnLst/>
            <a:rect l="0" t="0" r="r" b="b"/>
            <a:pathLst>
              <a:path w="12173" h="3283">
                <a:moveTo>
                  <a:pt x="0" y="2577"/>
                </a:moveTo>
                <a:cubicBezTo>
                  <a:pt x="0" y="3047"/>
                  <a:pt x="235" y="3282"/>
                  <a:pt x="705" y="3282"/>
                </a:cubicBezTo>
                <a:lnTo>
                  <a:pt x="11467" y="3282"/>
                </a:lnTo>
                <a:cubicBezTo>
                  <a:pt x="11937" y="3282"/>
                  <a:pt x="12172" y="3047"/>
                  <a:pt x="12172" y="2577"/>
                </a:cubicBezTo>
                <a:lnTo>
                  <a:pt x="12172" y="1271"/>
                </a:lnTo>
                <a:cubicBezTo>
                  <a:pt x="12172" y="800"/>
                  <a:pt x="11937" y="564"/>
                  <a:pt x="11467" y="564"/>
                </a:cubicBezTo>
                <a:lnTo>
                  <a:pt x="5205" y="564"/>
                </a:lnTo>
                <a:lnTo>
                  <a:pt x="4340" y="0"/>
                </a:lnTo>
                <a:lnTo>
                  <a:pt x="4500" y="564"/>
                </a:lnTo>
                <a:lnTo>
                  <a:pt x="705" y="564"/>
                </a:lnTo>
                <a:cubicBezTo>
                  <a:pt x="235" y="564"/>
                  <a:pt x="0" y="800"/>
                  <a:pt x="0" y="1271"/>
                </a:cubicBezTo>
                <a:lnTo>
                  <a:pt x="0" y="2577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19" name="TextShape 7"/>
          <p:cNvSpPr txBox="1"/>
          <p:nvPr/>
        </p:nvSpPr>
        <p:spPr>
          <a:xfrm>
            <a:off x="8348597" y="10624569"/>
            <a:ext cx="4381560" cy="7157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Dot expression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" name="Freeform 8"/>
          <p:cNvSpPr/>
          <p:nvPr/>
        </p:nvSpPr>
        <p:spPr>
          <a:xfrm>
            <a:off x="8025300" y="9604861"/>
            <a:ext cx="3938100" cy="660960"/>
          </a:xfrm>
          <a:custGeom>
            <a:avLst/>
            <a:gdLst/>
            <a:ahLst/>
            <a:cxnLst/>
            <a:rect l="0" t="0" r="r" b="b"/>
            <a:pathLst>
              <a:path w="13161" h="1836">
                <a:moveTo>
                  <a:pt x="12631" y="0"/>
                </a:moveTo>
                <a:cubicBezTo>
                  <a:pt x="12984" y="0"/>
                  <a:pt x="13160" y="176"/>
                  <a:pt x="13160" y="529"/>
                </a:cubicBezTo>
                <a:lnTo>
                  <a:pt x="13160" y="1306"/>
                </a:lnTo>
                <a:cubicBezTo>
                  <a:pt x="13160" y="1659"/>
                  <a:pt x="12984" y="1835"/>
                  <a:pt x="12631" y="1835"/>
                </a:cubicBezTo>
                <a:lnTo>
                  <a:pt x="529" y="1835"/>
                </a:lnTo>
                <a:cubicBezTo>
                  <a:pt x="176" y="1835"/>
                  <a:pt x="0" y="1659"/>
                  <a:pt x="0" y="1306"/>
                </a:cubicBezTo>
                <a:lnTo>
                  <a:pt x="0" y="529"/>
                </a:lnTo>
                <a:cubicBezTo>
                  <a:pt x="0" y="176"/>
                  <a:pt x="176" y="0"/>
                  <a:pt x="529" y="0"/>
                </a:cubicBezTo>
                <a:lnTo>
                  <a:pt x="12631" y="0"/>
                </a:lnTo>
              </a:path>
            </a:pathLst>
          </a:custGeom>
          <a:noFill/>
          <a:ln w="25560">
            <a:solidFill>
              <a:srgbClr val="007DCF"/>
            </a:solidFill>
            <a:custDash>
              <a:ds d="200000" sp="200000"/>
              <a:ds d="200000" sp="200000"/>
            </a:custDash>
            <a:round/>
          </a:ln>
        </p:spPr>
      </p:sp>
      <p:sp>
        <p:nvSpPr>
          <p:cNvPr id="21" name="Freeform 9"/>
          <p:cNvSpPr/>
          <p:nvPr/>
        </p:nvSpPr>
        <p:spPr>
          <a:xfrm>
            <a:off x="13276980" y="9994613"/>
            <a:ext cx="5312520" cy="750139"/>
          </a:xfrm>
          <a:custGeom>
            <a:avLst/>
            <a:gdLst/>
            <a:ahLst/>
            <a:cxnLst/>
            <a:rect l="0" t="0" r="r" b="b"/>
            <a:pathLst>
              <a:path w="14757" h="2718">
                <a:moveTo>
                  <a:pt x="14051" y="0"/>
                </a:moveTo>
                <a:cubicBezTo>
                  <a:pt x="14521" y="0"/>
                  <a:pt x="14756" y="235"/>
                  <a:pt x="14756" y="705"/>
                </a:cubicBezTo>
                <a:lnTo>
                  <a:pt x="14756" y="2011"/>
                </a:lnTo>
                <a:cubicBezTo>
                  <a:pt x="14756" y="2482"/>
                  <a:pt x="14521" y="2717"/>
                  <a:pt x="14051" y="2717"/>
                </a:cubicBezTo>
                <a:lnTo>
                  <a:pt x="1525" y="2717"/>
                </a:lnTo>
                <a:cubicBezTo>
                  <a:pt x="1055" y="2717"/>
                  <a:pt x="820" y="2482"/>
                  <a:pt x="820" y="2011"/>
                </a:cubicBezTo>
                <a:lnTo>
                  <a:pt x="820" y="1553"/>
                </a:lnTo>
                <a:lnTo>
                  <a:pt x="0" y="1181"/>
                </a:lnTo>
                <a:lnTo>
                  <a:pt x="820" y="847"/>
                </a:lnTo>
                <a:lnTo>
                  <a:pt x="820" y="705"/>
                </a:lnTo>
                <a:cubicBezTo>
                  <a:pt x="820" y="235"/>
                  <a:pt x="1055" y="0"/>
                  <a:pt x="1525" y="0"/>
                </a:cubicBezTo>
                <a:lnTo>
                  <a:pt x="14051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2" name="TextShape 10"/>
          <p:cNvSpPr txBox="1"/>
          <p:nvPr/>
        </p:nvSpPr>
        <p:spPr>
          <a:xfrm>
            <a:off x="13572180" y="10058400"/>
            <a:ext cx="5016600" cy="6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Call expression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" name="Freeform 11"/>
          <p:cNvSpPr/>
          <p:nvPr/>
        </p:nvSpPr>
        <p:spPr>
          <a:xfrm>
            <a:off x="7620000" y="9347040"/>
            <a:ext cx="5563200" cy="2333325"/>
          </a:xfrm>
          <a:custGeom>
            <a:avLst/>
            <a:gdLst/>
            <a:ahLst/>
            <a:cxnLst/>
            <a:rect l="0" t="0" r="r" b="b"/>
            <a:pathLst>
              <a:path w="17041" h="6846">
                <a:moveTo>
                  <a:pt x="16511" y="0"/>
                </a:moveTo>
                <a:cubicBezTo>
                  <a:pt x="16864" y="0"/>
                  <a:pt x="17040" y="176"/>
                  <a:pt x="17040" y="529"/>
                </a:cubicBezTo>
                <a:lnTo>
                  <a:pt x="17040" y="6316"/>
                </a:lnTo>
                <a:cubicBezTo>
                  <a:pt x="17040" y="6669"/>
                  <a:pt x="16864" y="6845"/>
                  <a:pt x="16511" y="6845"/>
                </a:cubicBezTo>
                <a:lnTo>
                  <a:pt x="529" y="6845"/>
                </a:lnTo>
                <a:cubicBezTo>
                  <a:pt x="176" y="6845"/>
                  <a:pt x="0" y="6669"/>
                  <a:pt x="0" y="6316"/>
                </a:cubicBezTo>
                <a:lnTo>
                  <a:pt x="0" y="529"/>
                </a:lnTo>
                <a:cubicBezTo>
                  <a:pt x="0" y="176"/>
                  <a:pt x="176" y="0"/>
                  <a:pt x="529" y="0"/>
                </a:cubicBezTo>
                <a:lnTo>
                  <a:pt x="16511" y="0"/>
                </a:lnTo>
              </a:path>
            </a:pathLst>
          </a:custGeom>
          <a:noFill/>
          <a:ln w="25560">
            <a:solidFill>
              <a:srgbClr val="007DCF"/>
            </a:solidFill>
            <a:custDash>
              <a:ds d="200000" sp="200000"/>
              <a:ds d="200000" sp="200000"/>
            </a:custDash>
            <a:round/>
          </a:ln>
        </p:spPr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build="p"/>
      <p:bldP spid="17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on-Local Assign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Attributes</a:t>
            </a:r>
            <a:endParaRPr dirty="0"/>
          </a:p>
        </p:txBody>
      </p:sp>
      <p:sp>
        <p:nvSpPr>
          <p:cNvPr id="3" name="TextShape 2"/>
          <p:cNvSpPr txBox="1"/>
          <p:nvPr/>
        </p:nvSpPr>
        <p:spPr>
          <a:xfrm>
            <a:off x="11201400" y="10363200"/>
            <a:ext cx="1746240" cy="5583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(Demo)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4205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Mutable Values &amp; Persistent Local St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Accessing Attributes</a:t>
            </a:r>
            <a:endParaRPr dirty="0"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1" name="TextShape 2"/>
          <p:cNvSpPr txBox="1"/>
          <p:nvPr/>
        </p:nvSpPr>
        <p:spPr>
          <a:xfrm>
            <a:off x="838080" y="2451240"/>
            <a:ext cx="22720320" cy="87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Using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getattr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we can look up an attribute using a string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" name="TextShape 3"/>
          <p:cNvSpPr txBox="1"/>
          <p:nvPr/>
        </p:nvSpPr>
        <p:spPr>
          <a:xfrm>
            <a:off x="3810000" y="4025689"/>
            <a:ext cx="8610600" cy="243360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getattr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oski_account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'balance')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100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hasattr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oski_account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'deposit')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True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" name="TextShape 4"/>
          <p:cNvSpPr txBox="1"/>
          <p:nvPr/>
        </p:nvSpPr>
        <p:spPr>
          <a:xfrm>
            <a:off x="833966" y="7287384"/>
            <a:ext cx="21958200" cy="91440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getattr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and dot expressions look up a name in the same way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4" name="TextShape 5"/>
          <p:cNvSpPr txBox="1"/>
          <p:nvPr/>
        </p:nvSpPr>
        <p:spPr>
          <a:xfrm>
            <a:off x="833966" y="8940051"/>
            <a:ext cx="21958200" cy="35305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Looking up an attribute name in an object may return:</a:t>
            </a:r>
            <a:endParaRPr lang="en-US" sz="3200" b="0" strike="noStrike" spc="-1" dirty="0">
              <a:latin typeface="Arial"/>
            </a:endParaRPr>
          </a:p>
          <a:p>
            <a:pPr marL="538560" indent="-457200">
              <a:spcBef>
                <a:spcPts val="4601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One of its instance attributes, or</a:t>
            </a:r>
            <a:endParaRPr lang="en-US" sz="3200" b="0" strike="noStrike" spc="-1" dirty="0">
              <a:latin typeface="Arial"/>
            </a:endParaRPr>
          </a:p>
          <a:p>
            <a:pPr marL="538560" indent="-457200">
              <a:spcBef>
                <a:spcPts val="4601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One of the attributes of its class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4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Referential Transparency, L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Methods and Functions</a:t>
            </a:r>
            <a:endParaRPr dirty="0"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" name="TextShape 2"/>
          <p:cNvSpPr txBox="1"/>
          <p:nvPr/>
        </p:nvSpPr>
        <p:spPr>
          <a:xfrm>
            <a:off x="838080" y="2451240"/>
            <a:ext cx="20063160" cy="2621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Python distinguishes between:</a:t>
            </a:r>
            <a:endParaRPr lang="en-US" sz="1800" b="0" strike="noStrike" spc="-1" dirty="0">
              <a:latin typeface="Arial"/>
            </a:endParaRPr>
          </a:p>
          <a:p>
            <a:pPr marL="457920" lvl="1" indent="-415800">
              <a:spcBef>
                <a:spcPts val="2100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i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Functions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which we have been creating since the beginning of the course, and </a:t>
            </a:r>
            <a:endParaRPr lang="en-US" sz="3200" b="0" strike="noStrike" spc="-1" dirty="0">
              <a:latin typeface="Arial"/>
            </a:endParaRPr>
          </a:p>
          <a:p>
            <a:pPr marL="457920" lvl="1" indent="-415800">
              <a:spcBef>
                <a:spcPts val="2100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i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Bound methods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which couple together a function and the object on which that method will be invoked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TextShape 3"/>
          <p:cNvSpPr txBox="1"/>
          <p:nvPr/>
        </p:nvSpPr>
        <p:spPr>
          <a:xfrm>
            <a:off x="2853900" y="5157997"/>
            <a:ext cx="1921500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Object Instance  +  Function  =  Bound Method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" name="TextShape 4"/>
          <p:cNvSpPr txBox="1"/>
          <p:nvPr/>
        </p:nvSpPr>
        <p:spPr>
          <a:xfrm>
            <a:off x="2855160" y="6466920"/>
            <a:ext cx="7186680" cy="19303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type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&lt;class '</a:t>
            </a:r>
            <a:r>
              <a:rPr lang="en-US" sz="3200" b="1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function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'&gt;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type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pc="-1" dirty="0" err="1">
                <a:latin typeface="Menlo-Regular"/>
                <a:ea typeface="Menlo-Regular"/>
              </a:rPr>
              <a:t>oski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&lt;class '</a:t>
            </a:r>
            <a:r>
              <a:rPr lang="en-US" sz="3200" b="1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method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" name="TextShape 5"/>
          <p:cNvSpPr txBox="1"/>
          <p:nvPr/>
        </p:nvSpPr>
        <p:spPr>
          <a:xfrm>
            <a:off x="2853900" y="9350603"/>
            <a:ext cx="9381600" cy="19303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pc="-1" dirty="0" err="1">
                <a:latin typeface="Menlo-Regular"/>
                <a:ea typeface="Menlo-Regular"/>
              </a:rPr>
              <a:t>oski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</a:t>
            </a:r>
            <a:r>
              <a:rPr lang="en-US" sz="3200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912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1012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oski_account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1007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2019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" name="Freeform 6"/>
          <p:cNvSpPr/>
          <p:nvPr/>
        </p:nvSpPr>
        <p:spPr>
          <a:xfrm>
            <a:off x="10705800" y="9265546"/>
            <a:ext cx="11163600" cy="744337"/>
          </a:xfrm>
          <a:custGeom>
            <a:avLst/>
            <a:gdLst/>
            <a:ahLst/>
            <a:cxnLst/>
            <a:rect l="0" t="0" r="r" b="b"/>
            <a:pathLst>
              <a:path w="31010" h="2718">
                <a:moveTo>
                  <a:pt x="30304" y="0"/>
                </a:moveTo>
                <a:cubicBezTo>
                  <a:pt x="30774" y="0"/>
                  <a:pt x="31009" y="235"/>
                  <a:pt x="31009" y="705"/>
                </a:cubicBezTo>
                <a:lnTo>
                  <a:pt x="31009" y="2011"/>
                </a:lnTo>
                <a:cubicBezTo>
                  <a:pt x="31009" y="2482"/>
                  <a:pt x="30774" y="2717"/>
                  <a:pt x="30304" y="2717"/>
                </a:cubicBezTo>
                <a:lnTo>
                  <a:pt x="1525" y="2717"/>
                </a:lnTo>
                <a:cubicBezTo>
                  <a:pt x="1055" y="2717"/>
                  <a:pt x="820" y="2482"/>
                  <a:pt x="820" y="2011"/>
                </a:cubicBezTo>
                <a:lnTo>
                  <a:pt x="820" y="1544"/>
                </a:lnTo>
                <a:lnTo>
                  <a:pt x="0" y="1181"/>
                </a:lnTo>
                <a:lnTo>
                  <a:pt x="820" y="837"/>
                </a:lnTo>
                <a:lnTo>
                  <a:pt x="820" y="705"/>
                </a:lnTo>
                <a:cubicBezTo>
                  <a:pt x="820" y="235"/>
                  <a:pt x="1055" y="0"/>
                  <a:pt x="1525" y="0"/>
                </a:cubicBezTo>
                <a:lnTo>
                  <a:pt x="30304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0" name="TextShape 7"/>
          <p:cNvSpPr txBox="1"/>
          <p:nvPr/>
        </p:nvSpPr>
        <p:spPr>
          <a:xfrm>
            <a:off x="11001000" y="9265546"/>
            <a:ext cx="10867680" cy="97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1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Function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: all arguments within parentheses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9062160" y="10539960"/>
            <a:ext cx="9987840" cy="1271040"/>
          </a:xfrm>
          <a:custGeom>
            <a:avLst/>
            <a:gdLst/>
            <a:ahLst/>
            <a:cxnLst/>
            <a:rect l="0" t="0" r="r" b="b"/>
            <a:pathLst>
              <a:path w="27744" h="4589">
                <a:moveTo>
                  <a:pt x="26916" y="0"/>
                </a:moveTo>
                <a:cubicBezTo>
                  <a:pt x="27467" y="0"/>
                  <a:pt x="27743" y="276"/>
                  <a:pt x="27743" y="827"/>
                </a:cubicBezTo>
                <a:lnTo>
                  <a:pt x="27743" y="3761"/>
                </a:lnTo>
                <a:cubicBezTo>
                  <a:pt x="27743" y="4312"/>
                  <a:pt x="27467" y="4588"/>
                  <a:pt x="26916" y="4588"/>
                </a:cubicBezTo>
                <a:lnTo>
                  <a:pt x="1788" y="4588"/>
                </a:lnTo>
                <a:cubicBezTo>
                  <a:pt x="1237" y="4588"/>
                  <a:pt x="961" y="4312"/>
                  <a:pt x="961" y="3761"/>
                </a:cubicBezTo>
                <a:lnTo>
                  <a:pt x="961" y="985"/>
                </a:lnTo>
                <a:lnTo>
                  <a:pt x="0" y="448"/>
                </a:lnTo>
                <a:lnTo>
                  <a:pt x="1145" y="307"/>
                </a:lnTo>
                <a:cubicBezTo>
                  <a:pt x="1311" y="102"/>
                  <a:pt x="1525" y="0"/>
                  <a:pt x="1788" y="0"/>
                </a:cubicBezTo>
                <a:lnTo>
                  <a:pt x="26916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2" name="TextShape 9"/>
          <p:cNvSpPr txBox="1"/>
          <p:nvPr/>
        </p:nvSpPr>
        <p:spPr>
          <a:xfrm>
            <a:off x="9408120" y="10539960"/>
            <a:ext cx="9640800" cy="165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1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Method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: instance before the dot and other arguments within parentheses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7" grpId="0" build="p"/>
      <p:bldP spid="18" grpId="0" build="p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Go Bear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Looking Up Attributes by Name</a:t>
            </a:r>
            <a:endParaRPr dirty="0"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9753600" y="3224172"/>
            <a:ext cx="533376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&lt;expression&gt;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.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1447799" y="5334000"/>
            <a:ext cx="17953567" cy="5725945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To evaluate a dot expression:</a:t>
            </a:r>
            <a:endParaRPr lang="en-US" sz="3200" b="0" strike="noStrike" spc="-1" dirty="0">
              <a:latin typeface="Arial"/>
            </a:endParaRPr>
          </a:p>
          <a:p>
            <a:pPr marL="81360">
              <a:spcBef>
                <a:spcPts val="4201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1. Evaluate the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&lt;expression&gt;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to the left of the dot, which yields the object of the dot expression</a:t>
            </a:r>
            <a:endParaRPr lang="en-US" sz="3200" b="0" strike="noStrike" spc="-1" dirty="0">
              <a:latin typeface="Arial"/>
            </a:endParaRPr>
          </a:p>
          <a:p>
            <a:pPr marL="81360">
              <a:spcBef>
                <a:spcPts val="4201"/>
              </a:spcBef>
              <a:buClr>
                <a:srgbClr val="000000"/>
              </a:buClr>
              <a:buSzPct val="45000"/>
            </a:pPr>
            <a:r>
              <a:rPr lang="en-US" spc="-1" dirty="0">
                <a:latin typeface="Menlo-Regular"/>
                <a:ea typeface="Menlo-Regular"/>
              </a:rPr>
              <a:t>2.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is matched against the instance attributes of that object; if an attribute with that name exists, its value is returned</a:t>
            </a:r>
            <a:endParaRPr lang="en-US" sz="3200" b="0" strike="noStrike" spc="-1" dirty="0">
              <a:latin typeface="Arial"/>
            </a:endParaRPr>
          </a:p>
          <a:p>
            <a:pPr marL="81360">
              <a:spcBef>
                <a:spcPts val="4201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3. If not, 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&lt;name&gt;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is looked up in the class, which yields a class attribute value</a:t>
            </a:r>
            <a:endParaRPr lang="en-US" sz="3200" b="0" strike="noStrike" spc="-1" dirty="0">
              <a:latin typeface="Arial"/>
            </a:endParaRPr>
          </a:p>
          <a:p>
            <a:pPr marL="81360">
              <a:spcBef>
                <a:spcPts val="4201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4. That value is returned unless it is a function, in which case a bound method is returned instead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Class Attributes</a:t>
            </a:r>
            <a:endParaRPr dirty="0"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9" name="TextShape 2"/>
          <p:cNvSpPr txBox="1"/>
          <p:nvPr/>
        </p:nvSpPr>
        <p:spPr>
          <a:xfrm>
            <a:off x="1219200" y="2495470"/>
            <a:ext cx="22720320" cy="159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Class attributes are "shared" across all instances of a class because they are attributes of the class, not the instance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" name="TextShape 3"/>
          <p:cNvSpPr txBox="1"/>
          <p:nvPr/>
        </p:nvSpPr>
        <p:spPr>
          <a:xfrm>
            <a:off x="2606458" y="3810000"/>
            <a:ext cx="13296600" cy="4596794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interest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6530EE"/>
                </a:solidFill>
                <a:latin typeface="Menlo-Regular"/>
                <a:ea typeface="Menlo-Regular"/>
              </a:rPr>
              <a:t>0.02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# A class attribute</a:t>
            </a:r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 err="1">
                <a:solidFill>
                  <a:srgbClr val="0066BB"/>
                </a:solidFill>
                <a:latin typeface="Menlo-Regular"/>
                <a:ea typeface="Menlo-Regular"/>
              </a:rPr>
              <a:t>init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0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# Additional methods would be defined here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8077200" y="9912608"/>
            <a:ext cx="10314360" cy="1288792"/>
          </a:xfrm>
          <a:custGeom>
            <a:avLst/>
            <a:gdLst/>
            <a:ahLst/>
            <a:cxnLst/>
            <a:rect l="0" t="0" r="r" b="b"/>
            <a:pathLst>
              <a:path w="28651" h="4354">
                <a:moveTo>
                  <a:pt x="27945" y="0"/>
                </a:moveTo>
                <a:cubicBezTo>
                  <a:pt x="28415" y="0"/>
                  <a:pt x="28650" y="235"/>
                  <a:pt x="28650" y="705"/>
                </a:cubicBezTo>
                <a:lnTo>
                  <a:pt x="28650" y="3647"/>
                </a:lnTo>
                <a:cubicBezTo>
                  <a:pt x="28650" y="4118"/>
                  <a:pt x="28415" y="4353"/>
                  <a:pt x="27945" y="4353"/>
                </a:cubicBezTo>
                <a:lnTo>
                  <a:pt x="1481" y="4353"/>
                </a:lnTo>
                <a:cubicBezTo>
                  <a:pt x="1011" y="4353"/>
                  <a:pt x="776" y="4118"/>
                  <a:pt x="776" y="3647"/>
                </a:cubicBezTo>
                <a:lnTo>
                  <a:pt x="776" y="768"/>
                </a:lnTo>
                <a:lnTo>
                  <a:pt x="0" y="317"/>
                </a:lnTo>
                <a:lnTo>
                  <a:pt x="960" y="230"/>
                </a:lnTo>
                <a:cubicBezTo>
                  <a:pt x="1099" y="77"/>
                  <a:pt x="1273" y="0"/>
                  <a:pt x="1481" y="0"/>
                </a:cubicBezTo>
                <a:lnTo>
                  <a:pt x="27945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12" name="TextShape 5"/>
          <p:cNvSpPr txBox="1"/>
          <p:nvPr/>
        </p:nvSpPr>
        <p:spPr>
          <a:xfrm>
            <a:off x="8357640" y="9858746"/>
            <a:ext cx="10033920" cy="126645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The </a:t>
            </a:r>
            <a:r>
              <a:rPr lang="en-US" sz="3200" b="1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interest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 attribute is </a:t>
            </a:r>
            <a:r>
              <a:rPr lang="en-US" sz="3200" b="1" i="1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not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 part of the instance; it's part of the class!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3" name="TextShape 6"/>
          <p:cNvSpPr txBox="1"/>
          <p:nvPr/>
        </p:nvSpPr>
        <p:spPr>
          <a:xfrm>
            <a:off x="2590800" y="8675807"/>
            <a:ext cx="9144000" cy="28371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dan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</a:t>
            </a:r>
            <a:r>
              <a:rPr lang="en-US" spc="-1" dirty="0">
                <a:latin typeface="Menlo-Regular"/>
                <a:ea typeface="Menlo-Regular"/>
              </a:rPr>
              <a:t>('Dan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gibbes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</a:t>
            </a:r>
            <a:r>
              <a:rPr lang="en-US" spc="-1" dirty="0">
                <a:latin typeface="Menlo-Regular"/>
                <a:ea typeface="Menlo-Regular"/>
              </a:rPr>
              <a:t>(‘Gibbes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gibbes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interest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0.02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dan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_account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interest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0.02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dirty="0"/>
          </a:p>
        </p:txBody>
      </p:sp>
      <p:sp>
        <p:nvSpPr>
          <p:cNvPr id="373" name="Nonlocal allows for functions whose behavior changes over ti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Object-oriented programming (OOP) is a programming paradigm that emphasizes re-usability and distributed state: an object stores and modifies its own local state. </a:t>
            </a:r>
          </a:p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Objects have attributes. Specifically, classes store “class attributes” that get passed down to instances as “instance attributes” that can be further customized per instance. </a:t>
            </a:r>
          </a:p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When you construct an instance (a.k.a. call __</a:t>
            </a:r>
            <a:r>
              <a:rPr lang="en-US" dirty="0" err="1"/>
              <a:t>init</a:t>
            </a:r>
            <a:r>
              <a:rPr lang="en-US" dirty="0"/>
              <a:t>__ 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&lt;class&gt;</a:t>
            </a:r>
            <a:r>
              <a:rPr lang="en-US" dirty="0"/>
              <a:t>(&lt;</a:t>
            </a:r>
            <a:r>
              <a:rPr lang="en-US" dirty="0" err="1"/>
              <a:t>args</a:t>
            </a:r>
            <a:r>
              <a:rPr lang="en-US" dirty="0"/>
              <a:t>&gt;)), the </a:t>
            </a:r>
            <a:r>
              <a:rPr lang="en-US" b="1" dirty="0"/>
              <a:t>functions</a:t>
            </a:r>
            <a:r>
              <a:rPr lang="en-US" dirty="0"/>
              <a:t> stored in the class become </a:t>
            </a:r>
            <a:r>
              <a:rPr lang="en-US" b="1" dirty="0"/>
              <a:t>bound methods</a:t>
            </a:r>
            <a:r>
              <a:rPr lang="en-US" dirty="0"/>
              <a:t>. </a:t>
            </a:r>
          </a:p>
          <a:p>
            <a:pPr marL="520895" indent="-439615">
              <a:buSzPct val="75000"/>
              <a:buChar char="•"/>
              <a:defRPr sz="3600"/>
            </a:pPr>
            <a:endParaRPr dirty="0"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450" y="8382000"/>
            <a:ext cx="7543800" cy="3922777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102284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Announcements</a:t>
            </a:r>
            <a:endParaRPr dirty="0"/>
          </a:p>
        </p:txBody>
      </p:sp>
      <p:sp>
        <p:nvSpPr>
          <p:cNvPr id="373" name="Nonlocal allows for functions whose behavior changes over ti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Homework 4 is due today (3/1)</a:t>
            </a:r>
          </a:p>
          <a:p>
            <a:pPr marL="520895" indent="-439615">
              <a:buSzPct val="75000"/>
              <a:buChar char="•"/>
              <a:defRPr sz="3600"/>
            </a:pPr>
            <a:endParaRPr lang="en-US" dirty="0"/>
          </a:p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Guerrilla Section this Saturday 3/2 12-2PM, Soda 271</a:t>
            </a:r>
          </a:p>
          <a:p>
            <a:pPr marL="520895" indent="-439615">
              <a:buSzPct val="75000"/>
              <a:buChar char="•"/>
              <a:defRPr sz="3600"/>
            </a:pPr>
            <a:endParaRPr lang="en-US" dirty="0"/>
          </a:p>
          <a:p>
            <a:pPr marL="520895" indent="-439615">
              <a:buSzPct val="75000"/>
              <a:buChar char="•"/>
              <a:defRPr sz="3600"/>
            </a:pPr>
            <a:r>
              <a:rPr lang="en-US" dirty="0"/>
              <a:t>CS Mentors Sections</a:t>
            </a:r>
          </a:p>
          <a:p>
            <a:pPr marL="710442" lvl="1" indent="-439615">
              <a:buSzPct val="75000"/>
              <a:defRPr sz="3600"/>
            </a:pPr>
            <a:r>
              <a:rPr lang="en-US" dirty="0"/>
              <a:t>Small sections designed to help you get more individual attention</a:t>
            </a:r>
          </a:p>
          <a:p>
            <a:pPr marL="710442" lvl="1" indent="-439615">
              <a:buSzPct val="75000"/>
              <a:defRPr sz="3600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@684</a:t>
            </a:r>
            <a:r>
              <a:rPr lang="en-US" dirty="0"/>
              <a:t> on Piazza</a:t>
            </a:r>
          </a:p>
          <a:p>
            <a:pPr marL="710442" lvl="1" indent="-439615">
              <a:buSzPct val="75000"/>
              <a:defRPr sz="3600"/>
            </a:pPr>
            <a:r>
              <a:rPr lang="en-US" dirty="0"/>
              <a:t>You can still sign up at </a:t>
            </a:r>
            <a:r>
              <a:rPr lang="en-US" dirty="0">
                <a:hlinkClick r:id="rId3"/>
              </a:rPr>
              <a:t>https://scheduler.csmentors.org/</a:t>
            </a:r>
            <a:endParaRPr lang="en-US" dirty="0"/>
          </a:p>
          <a:p>
            <a:pPr marL="520895" indent="-439615">
              <a:buSzPct val="75000"/>
              <a:buChar char="•"/>
              <a:defRPr sz="3600"/>
            </a:pPr>
            <a:endParaRPr lang="en-US" dirty="0"/>
          </a:p>
          <a:p>
            <a:pPr marL="520895" indent="-439615">
              <a:buSzPct val="75000"/>
              <a:buChar char="•"/>
              <a:defRPr sz="3600"/>
            </a:pPr>
            <a:endParaRPr dirty="0"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1602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utable Fun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Object-Oriented Programming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Functions with behavior that changes over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Object-Oriented Programming</a:t>
            </a:r>
            <a:endParaRPr dirty="0"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14566" y="13096875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" name="TextShape 2"/>
          <p:cNvSpPr txBox="1"/>
          <p:nvPr/>
        </p:nvSpPr>
        <p:spPr>
          <a:xfrm>
            <a:off x="838080" y="2451240"/>
            <a:ext cx="15925920" cy="1059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7DCF"/>
                </a:solidFill>
                <a:latin typeface="Menlo-Regular"/>
                <a:ea typeface="Menlo-Regular"/>
              </a:rPr>
              <a:t>A method for organizing programs</a:t>
            </a:r>
            <a:r>
              <a:rPr lang="en-US" sz="1800" b="0" strike="noStrike" spc="-1" dirty="0">
                <a:latin typeface="Arial"/>
              </a:rPr>
              <a:t> </a:t>
            </a:r>
          </a:p>
          <a:p>
            <a:endParaRPr lang="en-US" sz="18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Data abstraction</a:t>
            </a:r>
            <a:endParaRPr lang="en-US" sz="32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Bundling together information and related behavior</a:t>
            </a: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7DCF"/>
                </a:solidFill>
                <a:latin typeface="Menlo-Regular"/>
                <a:ea typeface="Menlo-Regular"/>
              </a:rPr>
              <a:t>A metaphor for computation using distributed state</a:t>
            </a:r>
          </a:p>
          <a:p>
            <a:endParaRPr lang="en-US" sz="18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Each object has its own local state</a:t>
            </a:r>
            <a:endParaRPr lang="en-US" sz="32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Each object also knows how to manage its own local state, based on method calls</a:t>
            </a:r>
            <a:endParaRPr lang="en-US" sz="32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Method calls are messages passed between objects</a:t>
            </a:r>
            <a:endParaRPr lang="en-US" sz="32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Several objects may all be instances of a common type</a:t>
            </a:r>
            <a:endParaRPr lang="en-US" sz="3200" b="0" strike="noStrike" spc="-1" dirty="0">
              <a:latin typeface="Arial"/>
            </a:endParaRP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Different types may relate to each other</a:t>
            </a:r>
          </a:p>
          <a:p>
            <a:pPr marL="455760" lvl="1" indent="-413640">
              <a:spcBef>
                <a:spcPts val="2801"/>
              </a:spcBef>
              <a:buClr>
                <a:srgbClr val="000000"/>
              </a:buClr>
              <a:buSzPct val="45000"/>
              <a:buFont typeface=""/>
              <a:buChar char="•"/>
            </a:pP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7DCF"/>
                </a:solidFill>
                <a:latin typeface="Menlo-Regular"/>
                <a:ea typeface="Menlo-Regular"/>
              </a:rPr>
              <a:t>Specialized syntax &amp; vocabulary to support this metaphor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3" name="TextShape 3"/>
          <p:cNvSpPr txBox="1"/>
          <p:nvPr/>
        </p:nvSpPr>
        <p:spPr>
          <a:xfrm>
            <a:off x="16902960" y="2882880"/>
            <a:ext cx="2882880" cy="2489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  <a:effectLst>
            <a:outerShdw dist="63639" dir="18900000">
              <a:srgbClr val="000000"/>
            </a:outerShdw>
          </a:effectLst>
        </p:spPr>
        <p:txBody>
          <a:bodyPr lIns="96120" tIns="51120" rIns="96120" bIns="5112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Dan's Account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4" name="TextShape 4"/>
          <p:cNvSpPr txBox="1"/>
          <p:nvPr/>
        </p:nvSpPr>
        <p:spPr>
          <a:xfrm>
            <a:off x="16902960" y="8991720"/>
            <a:ext cx="2882880" cy="2489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  <a:effectLst>
            <a:outerShdw dist="63639" dir="18900000">
              <a:srgbClr val="000000"/>
            </a:outerShdw>
          </a:effectLst>
        </p:spPr>
        <p:txBody>
          <a:bodyPr lIns="96120" tIns="51120" rIns="96120" bIns="51120"/>
          <a:lstStyle/>
          <a:p>
            <a:pPr marL="81360" indent="81360" algn="ctr"/>
            <a:r>
              <a:rPr lang="en-US" sz="3200" b="0" strike="noStrike" spc="-1" dirty="0" err="1">
                <a:solidFill>
                  <a:srgbClr val="4A4A4A"/>
                </a:solidFill>
                <a:latin typeface="Menlo-Regular"/>
                <a:ea typeface="Menlo-Regular"/>
              </a:rPr>
              <a:t>Gibbes's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 Account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5" name="TextShape 5"/>
          <p:cNvSpPr txBox="1"/>
          <p:nvPr/>
        </p:nvSpPr>
        <p:spPr>
          <a:xfrm>
            <a:off x="20882400" y="4557433"/>
            <a:ext cx="1612800" cy="36831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  <a:effectLst>
            <a:outerShdw dist="63639" dir="18900000">
              <a:srgbClr val="000000"/>
            </a:outerShdw>
          </a:effectLst>
        </p:spPr>
        <p:txBody>
          <a:bodyPr lIns="96120" tIns="51120" rIns="96120" bIns="5112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Dan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Freeform 6"/>
          <p:cNvSpPr/>
          <p:nvPr/>
        </p:nvSpPr>
        <p:spPr>
          <a:xfrm>
            <a:off x="19367880" y="5441040"/>
            <a:ext cx="1416960" cy="1335960"/>
          </a:xfrm>
          <a:custGeom>
            <a:avLst/>
            <a:gdLst/>
            <a:ahLst/>
            <a:cxnLst/>
            <a:rect l="0" t="0" r="r" b="b"/>
            <a:pathLst>
              <a:path w="3936" h="3711">
                <a:moveTo>
                  <a:pt x="3935" y="3076"/>
                </a:moveTo>
                <a:lnTo>
                  <a:pt x="1255" y="577"/>
                </a:lnTo>
                <a:lnTo>
                  <a:pt x="1620" y="184"/>
                </a:lnTo>
                <a:lnTo>
                  <a:pt x="0" y="0"/>
                </a:lnTo>
                <a:lnTo>
                  <a:pt x="298" y="1605"/>
                </a:lnTo>
                <a:lnTo>
                  <a:pt x="664" y="1212"/>
                </a:lnTo>
                <a:lnTo>
                  <a:pt x="3344" y="3710"/>
                </a:lnTo>
                <a:lnTo>
                  <a:pt x="3935" y="3076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17" name="Freeform 7"/>
          <p:cNvSpPr/>
          <p:nvPr/>
        </p:nvSpPr>
        <p:spPr>
          <a:xfrm>
            <a:off x="16902960" y="5816520"/>
            <a:ext cx="3314160" cy="1270800"/>
          </a:xfrm>
          <a:custGeom>
            <a:avLst/>
            <a:gdLst/>
            <a:ahLst/>
            <a:cxnLst/>
            <a:rect l="0" t="0" r="r" b="b"/>
            <a:pathLst>
              <a:path w="9206" h="3530">
                <a:moveTo>
                  <a:pt x="705" y="0"/>
                </a:moveTo>
                <a:cubicBezTo>
                  <a:pt x="235" y="0"/>
                  <a:pt x="0" y="235"/>
                  <a:pt x="0" y="705"/>
                </a:cubicBezTo>
                <a:lnTo>
                  <a:pt x="0" y="2824"/>
                </a:lnTo>
                <a:cubicBezTo>
                  <a:pt x="0" y="3294"/>
                  <a:pt x="235" y="3529"/>
                  <a:pt x="705" y="3529"/>
                </a:cubicBezTo>
                <a:lnTo>
                  <a:pt x="6068" y="3529"/>
                </a:lnTo>
                <a:cubicBezTo>
                  <a:pt x="6538" y="3529"/>
                  <a:pt x="6774" y="3294"/>
                  <a:pt x="6774" y="2824"/>
                </a:cubicBezTo>
                <a:lnTo>
                  <a:pt x="6774" y="1679"/>
                </a:lnTo>
                <a:lnTo>
                  <a:pt x="9205" y="1011"/>
                </a:lnTo>
                <a:lnTo>
                  <a:pt x="6774" y="973"/>
                </a:lnTo>
                <a:lnTo>
                  <a:pt x="6774" y="705"/>
                </a:lnTo>
                <a:cubicBezTo>
                  <a:pt x="6774" y="235"/>
                  <a:pt x="6538" y="0"/>
                  <a:pt x="6068" y="0"/>
                </a:cubicBezTo>
                <a:lnTo>
                  <a:pt x="705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18" name="TextShape 8"/>
          <p:cNvSpPr txBox="1"/>
          <p:nvPr/>
        </p:nvSpPr>
        <p:spPr>
          <a:xfrm>
            <a:off x="16902960" y="5816520"/>
            <a:ext cx="2438280" cy="127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Withdraw $10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" name="Freeform 9"/>
          <p:cNvSpPr/>
          <p:nvPr/>
        </p:nvSpPr>
        <p:spPr>
          <a:xfrm>
            <a:off x="19323600" y="7674120"/>
            <a:ext cx="1511280" cy="1221480"/>
          </a:xfrm>
          <a:custGeom>
            <a:avLst/>
            <a:gdLst/>
            <a:ahLst/>
            <a:cxnLst/>
            <a:rect l="0" t="0" r="r" b="b"/>
            <a:pathLst>
              <a:path w="4198" h="3393">
                <a:moveTo>
                  <a:pt x="3666" y="0"/>
                </a:moveTo>
                <a:lnTo>
                  <a:pt x="770" y="2245"/>
                </a:lnTo>
                <a:lnTo>
                  <a:pt x="442" y="1821"/>
                </a:lnTo>
                <a:lnTo>
                  <a:pt x="0" y="3392"/>
                </a:lnTo>
                <a:lnTo>
                  <a:pt x="1631" y="3355"/>
                </a:lnTo>
                <a:lnTo>
                  <a:pt x="1302" y="2931"/>
                </a:lnTo>
                <a:lnTo>
                  <a:pt x="4197" y="684"/>
                </a:lnTo>
                <a:lnTo>
                  <a:pt x="3666" y="0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0" name="Freeform 10"/>
          <p:cNvSpPr/>
          <p:nvPr/>
        </p:nvSpPr>
        <p:spPr>
          <a:xfrm>
            <a:off x="16902960" y="7391520"/>
            <a:ext cx="3317760" cy="1270800"/>
          </a:xfrm>
          <a:custGeom>
            <a:avLst/>
            <a:gdLst/>
            <a:ahLst/>
            <a:cxnLst/>
            <a:rect l="0" t="0" r="r" b="b"/>
            <a:pathLst>
              <a:path w="9216" h="3530">
                <a:moveTo>
                  <a:pt x="705" y="3529"/>
                </a:moveTo>
                <a:cubicBezTo>
                  <a:pt x="235" y="3529"/>
                  <a:pt x="0" y="3294"/>
                  <a:pt x="0" y="2824"/>
                </a:cubicBezTo>
                <a:lnTo>
                  <a:pt x="0" y="705"/>
                </a:lnTo>
                <a:cubicBezTo>
                  <a:pt x="0" y="235"/>
                  <a:pt x="235" y="0"/>
                  <a:pt x="705" y="0"/>
                </a:cubicBezTo>
                <a:lnTo>
                  <a:pt x="6068" y="0"/>
                </a:lnTo>
                <a:cubicBezTo>
                  <a:pt x="6538" y="0"/>
                  <a:pt x="6774" y="235"/>
                  <a:pt x="6774" y="705"/>
                </a:cubicBezTo>
                <a:lnTo>
                  <a:pt x="6774" y="1750"/>
                </a:lnTo>
                <a:lnTo>
                  <a:pt x="9215" y="2346"/>
                </a:lnTo>
                <a:lnTo>
                  <a:pt x="6774" y="2455"/>
                </a:lnTo>
                <a:lnTo>
                  <a:pt x="6774" y="2824"/>
                </a:lnTo>
                <a:cubicBezTo>
                  <a:pt x="6774" y="3294"/>
                  <a:pt x="6538" y="3529"/>
                  <a:pt x="6068" y="3529"/>
                </a:cubicBezTo>
                <a:lnTo>
                  <a:pt x="705" y="3529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1" name="TextShape 11"/>
          <p:cNvSpPr txBox="1"/>
          <p:nvPr/>
        </p:nvSpPr>
        <p:spPr>
          <a:xfrm>
            <a:off x="16902960" y="7391520"/>
            <a:ext cx="2438280" cy="127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Deposit $10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" name="Freeform 12"/>
          <p:cNvSpPr/>
          <p:nvPr/>
        </p:nvSpPr>
        <p:spPr>
          <a:xfrm>
            <a:off x="19876920" y="3009600"/>
            <a:ext cx="1791360" cy="699120"/>
          </a:xfrm>
          <a:custGeom>
            <a:avLst/>
            <a:gdLst/>
            <a:ahLst/>
            <a:cxnLst/>
            <a:rect l="0" t="0" r="r" b="b"/>
            <a:pathLst>
              <a:path w="4976" h="1942">
                <a:moveTo>
                  <a:pt x="4975" y="536"/>
                </a:moveTo>
                <a:lnTo>
                  <a:pt x="1311" y="536"/>
                </a:lnTo>
                <a:lnTo>
                  <a:pt x="1311" y="0"/>
                </a:lnTo>
                <a:lnTo>
                  <a:pt x="0" y="971"/>
                </a:lnTo>
                <a:lnTo>
                  <a:pt x="1311" y="1941"/>
                </a:lnTo>
                <a:lnTo>
                  <a:pt x="1311" y="1404"/>
                </a:lnTo>
                <a:lnTo>
                  <a:pt x="4975" y="1404"/>
                </a:lnTo>
                <a:lnTo>
                  <a:pt x="4975" y="536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3" name="Freeform 13"/>
          <p:cNvSpPr/>
          <p:nvPr/>
        </p:nvSpPr>
        <p:spPr>
          <a:xfrm>
            <a:off x="19887360" y="1438920"/>
            <a:ext cx="1368360" cy="1368360"/>
          </a:xfrm>
          <a:custGeom>
            <a:avLst/>
            <a:gdLst/>
            <a:ahLst/>
            <a:cxnLst/>
            <a:rect l="0" t="0" r="r" b="b"/>
            <a:pathLst>
              <a:path w="3801" h="3801">
                <a:moveTo>
                  <a:pt x="3187" y="0"/>
                </a:moveTo>
                <a:lnTo>
                  <a:pt x="621" y="2565"/>
                </a:lnTo>
                <a:lnTo>
                  <a:pt x="241" y="2186"/>
                </a:lnTo>
                <a:lnTo>
                  <a:pt x="0" y="3800"/>
                </a:lnTo>
                <a:lnTo>
                  <a:pt x="1614" y="3559"/>
                </a:lnTo>
                <a:lnTo>
                  <a:pt x="1234" y="3179"/>
                </a:lnTo>
                <a:lnTo>
                  <a:pt x="3800" y="612"/>
                </a:lnTo>
                <a:lnTo>
                  <a:pt x="3187" y="0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4" name="Freeform 14"/>
          <p:cNvSpPr/>
          <p:nvPr/>
        </p:nvSpPr>
        <p:spPr>
          <a:xfrm>
            <a:off x="20009760" y="11311200"/>
            <a:ext cx="1377360" cy="1377360"/>
          </a:xfrm>
          <a:custGeom>
            <a:avLst/>
            <a:gdLst/>
            <a:ahLst/>
            <a:cxnLst/>
            <a:rect l="0" t="0" r="r" b="b"/>
            <a:pathLst>
              <a:path w="3826" h="3826">
                <a:moveTo>
                  <a:pt x="3825" y="3212"/>
                </a:moveTo>
                <a:lnTo>
                  <a:pt x="1234" y="621"/>
                </a:lnTo>
                <a:lnTo>
                  <a:pt x="1614" y="241"/>
                </a:lnTo>
                <a:lnTo>
                  <a:pt x="0" y="0"/>
                </a:lnTo>
                <a:lnTo>
                  <a:pt x="241" y="1614"/>
                </a:lnTo>
                <a:lnTo>
                  <a:pt x="621" y="1234"/>
                </a:lnTo>
                <a:lnTo>
                  <a:pt x="3212" y="3825"/>
                </a:lnTo>
                <a:lnTo>
                  <a:pt x="3825" y="3212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5" name="Freeform 15"/>
          <p:cNvSpPr/>
          <p:nvPr/>
        </p:nvSpPr>
        <p:spPr>
          <a:xfrm>
            <a:off x="19886640" y="10190880"/>
            <a:ext cx="1778760" cy="699120"/>
          </a:xfrm>
          <a:custGeom>
            <a:avLst/>
            <a:gdLst/>
            <a:ahLst/>
            <a:cxnLst/>
            <a:rect l="0" t="0" r="r" b="b"/>
            <a:pathLst>
              <a:path w="4941" h="1942">
                <a:moveTo>
                  <a:pt x="4940" y="536"/>
                </a:moveTo>
                <a:lnTo>
                  <a:pt x="1312" y="536"/>
                </a:lnTo>
                <a:lnTo>
                  <a:pt x="1312" y="0"/>
                </a:lnTo>
                <a:lnTo>
                  <a:pt x="0" y="971"/>
                </a:lnTo>
                <a:lnTo>
                  <a:pt x="1312" y="1941"/>
                </a:lnTo>
                <a:lnTo>
                  <a:pt x="1312" y="1404"/>
                </a:lnTo>
                <a:lnTo>
                  <a:pt x="4940" y="1404"/>
                </a:lnTo>
                <a:lnTo>
                  <a:pt x="4940" y="536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6" name="Freeform 16"/>
          <p:cNvSpPr/>
          <p:nvPr/>
        </p:nvSpPr>
        <p:spPr>
          <a:xfrm rot="17236835">
            <a:off x="19417789" y="8479846"/>
            <a:ext cx="1731829" cy="1232260"/>
          </a:xfrm>
          <a:custGeom>
            <a:avLst/>
            <a:gdLst/>
            <a:ahLst/>
            <a:cxnLst/>
            <a:rect l="0" t="0" r="r" b="b"/>
            <a:pathLst>
              <a:path w="3057" h="2266">
                <a:moveTo>
                  <a:pt x="0" y="289"/>
                </a:moveTo>
                <a:lnTo>
                  <a:pt x="2060" y="1769"/>
                </a:lnTo>
                <a:lnTo>
                  <a:pt x="1824" y="2097"/>
                </a:lnTo>
                <a:lnTo>
                  <a:pt x="3056" y="2265"/>
                </a:lnTo>
                <a:lnTo>
                  <a:pt x="2504" y="1152"/>
                </a:lnTo>
                <a:lnTo>
                  <a:pt x="2268" y="1480"/>
                </a:lnTo>
                <a:lnTo>
                  <a:pt x="207" y="0"/>
                </a:lnTo>
                <a:lnTo>
                  <a:pt x="0" y="289"/>
                </a:lnTo>
              </a:path>
            </a:pathLst>
          </a:custGeom>
          <a:solidFill>
            <a:srgbClr val="4474B4"/>
          </a:solidFill>
          <a:ln w="12600">
            <a:solidFill>
              <a:srgbClr val="000000"/>
            </a:solidFill>
            <a:round/>
          </a:ln>
        </p:spPr>
      </p:sp>
      <p:sp>
        <p:nvSpPr>
          <p:cNvPr id="27" name="Freeform 17"/>
          <p:cNvSpPr/>
          <p:nvPr/>
        </p:nvSpPr>
        <p:spPr>
          <a:xfrm rot="1305857">
            <a:off x="20806652" y="8222297"/>
            <a:ext cx="3439620" cy="1262248"/>
          </a:xfrm>
          <a:custGeom>
            <a:avLst/>
            <a:gdLst/>
            <a:ahLst/>
            <a:cxnLst/>
            <a:rect l="0" t="0" r="r" b="b"/>
            <a:pathLst>
              <a:path w="8421" h="3530">
                <a:moveTo>
                  <a:pt x="7714" y="3529"/>
                </a:moveTo>
                <a:cubicBezTo>
                  <a:pt x="8185" y="3529"/>
                  <a:pt x="8420" y="3294"/>
                  <a:pt x="8420" y="2824"/>
                </a:cubicBezTo>
                <a:lnTo>
                  <a:pt x="8420" y="705"/>
                </a:lnTo>
                <a:cubicBezTo>
                  <a:pt x="8420" y="235"/>
                  <a:pt x="8185" y="0"/>
                  <a:pt x="7714" y="0"/>
                </a:cubicBezTo>
                <a:lnTo>
                  <a:pt x="1540" y="0"/>
                </a:lnTo>
                <a:cubicBezTo>
                  <a:pt x="1069" y="0"/>
                  <a:pt x="834" y="235"/>
                  <a:pt x="834" y="705"/>
                </a:cubicBezTo>
                <a:lnTo>
                  <a:pt x="834" y="2639"/>
                </a:lnTo>
                <a:lnTo>
                  <a:pt x="0" y="3262"/>
                </a:lnTo>
                <a:lnTo>
                  <a:pt x="972" y="3243"/>
                </a:lnTo>
                <a:cubicBezTo>
                  <a:pt x="1113" y="3434"/>
                  <a:pt x="1303" y="3529"/>
                  <a:pt x="1540" y="3529"/>
                </a:cubicBezTo>
                <a:lnTo>
                  <a:pt x="7714" y="3529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8" name="TextShape 18"/>
          <p:cNvSpPr txBox="1"/>
          <p:nvPr/>
        </p:nvSpPr>
        <p:spPr>
          <a:xfrm rot="1305857">
            <a:off x="21300338" y="8301604"/>
            <a:ext cx="2730600" cy="11914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pc="-1" dirty="0">
                <a:solidFill>
                  <a:srgbClr val="4A4A4A"/>
                </a:solidFill>
                <a:latin typeface="Menlo-Regular"/>
              </a:rPr>
              <a:t>Message</a:t>
            </a:r>
          </a:p>
          <a:p>
            <a:pPr marL="81360" indent="81360" algn="ctr"/>
            <a:r>
              <a:rPr lang="en-US" spc="-1" dirty="0">
                <a:solidFill>
                  <a:srgbClr val="4A4A4A"/>
                </a:solidFill>
                <a:latin typeface="Menlo-Regular"/>
              </a:rPr>
              <a:t>“thx Dan!”</a:t>
            </a:r>
            <a:endParaRPr lang="en-US" spc="-1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831" y="5133802"/>
            <a:ext cx="1396889" cy="1396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4" grpId="0" animBg="1"/>
      <p:bldP spid="15" grpId="0" animBg="1"/>
      <p:bldP spid="18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xample - Withdra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Classes</a:t>
            </a:r>
            <a:endParaRPr dirty="0"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" name="TextShape 2"/>
          <p:cNvSpPr txBox="1"/>
          <p:nvPr/>
        </p:nvSpPr>
        <p:spPr>
          <a:xfrm>
            <a:off x="4647600" y="2396520"/>
            <a:ext cx="15089040" cy="95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>
              <a:spcBef>
                <a:spcPts val="4601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class describes the general behavior of its instances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" name="TextShape 3"/>
          <p:cNvSpPr txBox="1"/>
          <p:nvPr/>
        </p:nvSpPr>
        <p:spPr>
          <a:xfrm>
            <a:off x="1192180" y="4073801"/>
            <a:ext cx="10960200" cy="25527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Idea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 All bank accounts have a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and an account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; the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class should add those attributes to each newly created instance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" name="TextShape 4"/>
          <p:cNvSpPr txBox="1"/>
          <p:nvPr/>
        </p:nvSpPr>
        <p:spPr>
          <a:xfrm>
            <a:off x="1192180" y="7737402"/>
            <a:ext cx="11229840" cy="19087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Idea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 All bank accounts should have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withdraw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and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behaviors that all work in the same way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" name="TextShape 5"/>
          <p:cNvSpPr txBox="1"/>
          <p:nvPr/>
        </p:nvSpPr>
        <p:spPr>
          <a:xfrm>
            <a:off x="16078200" y="4073801"/>
            <a:ext cx="5479560" cy="23875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 = Account</a:t>
            </a:r>
            <a:r>
              <a:rPr lang="en-US" spc="-1" dirty="0">
                <a:latin typeface="Menlo-Regular"/>
                <a:ea typeface="Menlo-Regular"/>
              </a:rPr>
              <a:t>('Dan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a.holder</a:t>
            </a:r>
            <a:endParaRPr lang="en-US" sz="3200" b="0" strike="noStrike" spc="-1" dirty="0">
              <a:latin typeface="Arial"/>
            </a:endParaRPr>
          </a:p>
          <a:p>
            <a:r>
              <a:rPr lang="en-US" spc="-1" dirty="0">
                <a:solidFill>
                  <a:srgbClr val="878787"/>
                </a:solidFill>
                <a:latin typeface="Menlo-Regular"/>
                <a:ea typeface="Menlo-Regular"/>
              </a:rPr>
              <a:t>'Dan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a.balance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" name="TextShape 6"/>
          <p:cNvSpPr txBox="1"/>
          <p:nvPr/>
        </p:nvSpPr>
        <p:spPr>
          <a:xfrm>
            <a:off x="16078200" y="7737402"/>
            <a:ext cx="4991760" cy="42163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(15)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15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a.withdraw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(10)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5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a.balance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5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a.withdraw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(10)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'Insufficient funds'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" name="TextShape 7"/>
          <p:cNvSpPr txBox="1"/>
          <p:nvPr/>
        </p:nvSpPr>
        <p:spPr>
          <a:xfrm>
            <a:off x="1192180" y="10823770"/>
            <a:ext cx="11379240" cy="132084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Better idea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 All bank accounts share a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withdraw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method and a </a:t>
            </a:r>
            <a:r>
              <a:rPr lang="en-US" sz="3200" b="0" strike="noStrike" spc="-1" dirty="0">
                <a:solidFill>
                  <a:srgbClr val="0264C0"/>
                </a:solidFill>
                <a:latin typeface="Menlo-Regular"/>
                <a:ea typeface="Menlo-Regular"/>
              </a:rPr>
              <a:t>deposit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method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" name="Line 8"/>
          <p:cNvSpPr/>
          <p:nvPr/>
        </p:nvSpPr>
        <p:spPr>
          <a:xfrm>
            <a:off x="16337520" y="4849560"/>
            <a:ext cx="2364480" cy="0"/>
          </a:xfrm>
          <a:prstGeom prst="line">
            <a:avLst/>
          </a:prstGeom>
          <a:ln w="381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>
            <a:off x="15321600" y="4849560"/>
            <a:ext cx="472680" cy="0"/>
          </a:xfrm>
          <a:prstGeom prst="line">
            <a:avLst/>
          </a:prstGeom>
          <a:ln w="381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uiExpand="1" build="p"/>
      <p:bldP spid="21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utable Fun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Class Statements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1095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ersistent Local State Using Environ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Class Statement</a:t>
            </a:r>
            <a:endParaRPr dirty="0"/>
          </a:p>
        </p:txBody>
      </p:sp>
      <p:sp>
        <p:nvSpPr>
          <p:cNvPr id="13" name="TextShape 2"/>
          <p:cNvSpPr txBox="1"/>
          <p:nvPr/>
        </p:nvSpPr>
        <p:spPr>
          <a:xfrm>
            <a:off x="833966" y="5203407"/>
            <a:ext cx="22720320" cy="252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class statement creates a new class and binds that class to </a:t>
            </a:r>
            <a:r>
              <a:rPr lang="en-US" sz="3200" b="0" strike="noStrike" spc="-1" dirty="0">
                <a:solidFill>
                  <a:srgbClr val="BE296D"/>
                </a:solidFill>
                <a:latin typeface="Menlo-Regular"/>
                <a:ea typeface="Menlo-Regular"/>
              </a:rPr>
              <a:t>&lt;name&gt;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in the first frame of the current environment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Assignment &amp;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statements in </a:t>
            </a:r>
            <a:r>
              <a:rPr lang="en-US" sz="3200" b="0" strike="noStrike" spc="-1" dirty="0">
                <a:solidFill>
                  <a:srgbClr val="059C04"/>
                </a:solidFill>
                <a:latin typeface="Menlo-Regular"/>
                <a:ea typeface="Menlo-Regular"/>
              </a:rPr>
              <a:t>&lt;suite&gt;</a:t>
            </a:r>
            <a:r>
              <a:rPr lang="en-US" sz="3200" b="0" strike="noStrike" spc="-1" dirty="0">
                <a:solidFill>
                  <a:srgbClr val="04AD18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create attributes of the class (not names in frames)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7787820" y="3003229"/>
            <a:ext cx="8330040" cy="1600920"/>
          </a:xfrm>
          <a:custGeom>
            <a:avLst/>
            <a:gdLst/>
            <a:ahLst/>
            <a:cxnLst/>
            <a:rect l="0" t="0" r="r" b="b"/>
            <a:pathLst>
              <a:path w="23139" h="4447">
                <a:moveTo>
                  <a:pt x="22432" y="0"/>
                </a:moveTo>
                <a:cubicBezTo>
                  <a:pt x="22903" y="0"/>
                  <a:pt x="23138" y="235"/>
                  <a:pt x="23138" y="705"/>
                </a:cubicBezTo>
                <a:lnTo>
                  <a:pt x="23138" y="3741"/>
                </a:lnTo>
                <a:cubicBezTo>
                  <a:pt x="23138" y="4211"/>
                  <a:pt x="22903" y="4446"/>
                  <a:pt x="22432" y="4446"/>
                </a:cubicBezTo>
                <a:lnTo>
                  <a:pt x="1854" y="4446"/>
                </a:lnTo>
                <a:cubicBezTo>
                  <a:pt x="1384" y="4446"/>
                  <a:pt x="1149" y="4211"/>
                  <a:pt x="1149" y="3741"/>
                </a:cubicBezTo>
                <a:lnTo>
                  <a:pt x="1149" y="1260"/>
                </a:lnTo>
                <a:lnTo>
                  <a:pt x="0" y="769"/>
                </a:lnTo>
                <a:lnTo>
                  <a:pt x="1165" y="557"/>
                </a:lnTo>
                <a:cubicBezTo>
                  <a:pt x="1244" y="186"/>
                  <a:pt x="1474" y="0"/>
                  <a:pt x="1854" y="0"/>
                </a:cubicBezTo>
                <a:lnTo>
                  <a:pt x="22432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15" name="TextShape 4"/>
          <p:cNvSpPr txBox="1"/>
          <p:nvPr/>
        </p:nvSpPr>
        <p:spPr>
          <a:xfrm>
            <a:off x="7995000" y="3228608"/>
            <a:ext cx="7915680" cy="16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The suite is executed when the class statement is executed.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TextShape 5"/>
          <p:cNvSpPr txBox="1"/>
          <p:nvPr/>
        </p:nvSpPr>
        <p:spPr>
          <a:xfrm>
            <a:off x="6324600" y="6988961"/>
            <a:ext cx="10837100" cy="598054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Clown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...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nose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'big and red'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...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</a:t>
            </a:r>
            <a:r>
              <a:rPr lang="en-US" sz="3200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dance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():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...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 </a:t>
            </a:r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return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'No thanks'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... 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Clown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nose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'big and red'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Clown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dance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'No thanks'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Clown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&lt;class '__</a:t>
            </a:r>
            <a:r>
              <a:rPr lang="en-US" sz="3200" b="0" strike="noStrike" spc="-1" dirty="0" err="1">
                <a:solidFill>
                  <a:srgbClr val="878787"/>
                </a:solidFill>
                <a:latin typeface="Menlo-Regular"/>
                <a:ea typeface="Menlo-Regular"/>
              </a:rPr>
              <a:t>main__.Clown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" name="TextShape 6"/>
          <p:cNvSpPr txBox="1"/>
          <p:nvPr/>
        </p:nvSpPr>
        <p:spPr>
          <a:xfrm>
            <a:off x="5743980" y="2498341"/>
            <a:ext cx="3284640" cy="10159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&lt;name&gt;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>
                <a:solidFill>
                  <a:srgbClr val="059203"/>
                </a:solidFill>
                <a:latin typeface="Menlo-Regular"/>
                <a:ea typeface="Menlo-Regular"/>
              </a:rPr>
              <a:t>&lt;suite&gt;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7239000" y="7086600"/>
            <a:ext cx="1097640" cy="457200"/>
          </a:xfrm>
          <a:custGeom>
            <a:avLst/>
            <a:gdLst/>
            <a:ahLst/>
            <a:cxnLst/>
            <a:rect l="0" t="0" r="r" b="b"/>
            <a:pathLst>
              <a:path w="4048" h="1495">
                <a:moveTo>
                  <a:pt x="3517" y="0"/>
                </a:moveTo>
                <a:cubicBezTo>
                  <a:pt x="3870" y="0"/>
                  <a:pt x="4047" y="177"/>
                  <a:pt x="4047" y="530"/>
                </a:cubicBezTo>
                <a:lnTo>
                  <a:pt x="4047" y="964"/>
                </a:lnTo>
                <a:cubicBezTo>
                  <a:pt x="4047" y="1317"/>
                  <a:pt x="3870" y="1494"/>
                  <a:pt x="3517" y="1494"/>
                </a:cubicBezTo>
                <a:lnTo>
                  <a:pt x="529" y="1494"/>
                </a:lnTo>
                <a:cubicBezTo>
                  <a:pt x="176" y="1494"/>
                  <a:pt x="0" y="1317"/>
                  <a:pt x="0" y="964"/>
                </a:cubicBezTo>
                <a:lnTo>
                  <a:pt x="0" y="530"/>
                </a:lnTo>
                <a:cubicBezTo>
                  <a:pt x="0" y="177"/>
                  <a:pt x="176" y="0"/>
                  <a:pt x="529" y="0"/>
                </a:cubicBezTo>
                <a:lnTo>
                  <a:pt x="3517" y="0"/>
                </a:lnTo>
              </a:path>
            </a:pathLst>
          </a:custGeom>
          <a:noFill/>
          <a:ln w="63360">
            <a:solidFill>
              <a:srgbClr val="007DCF"/>
            </a:solidFill>
            <a:custDash>
              <a:ds d="100000" sp="100000"/>
              <a:ds d="100000" sp="100000"/>
            </a:custDash>
            <a:round/>
          </a:ln>
        </p:spPr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21159" y="13096875"/>
            <a:ext cx="113813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7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Reminder: Local Assign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 Construction</a:t>
            </a:r>
            <a:endParaRPr dirty="0"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" name="TextShape 2"/>
          <p:cNvSpPr txBox="1"/>
          <p:nvPr/>
        </p:nvSpPr>
        <p:spPr>
          <a:xfrm>
            <a:off x="1600200" y="6553200"/>
            <a:ext cx="19215000" cy="4152337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pPr marL="81360">
              <a:spcBef>
                <a:spcPts val="4601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When a class is called:</a:t>
            </a:r>
            <a:endParaRPr lang="en-US" spc="-1" dirty="0">
              <a:latin typeface="Arial"/>
              <a:ea typeface="Menlo-Regular"/>
            </a:endParaRPr>
          </a:p>
          <a:p>
            <a:pPr marL="81360">
              <a:spcBef>
                <a:spcPts val="4601"/>
              </a:spcBef>
              <a:buClr>
                <a:srgbClr val="000000"/>
              </a:buClr>
              <a:buSzPct val="45000"/>
            </a:pPr>
            <a:r>
              <a:rPr lang="en-US" spc="-1" dirty="0">
                <a:latin typeface="Menlo-Regular"/>
                <a:ea typeface="Menlo-Regular"/>
              </a:rPr>
              <a:t>1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. A new instance of that class is created: </a:t>
            </a:r>
            <a:endParaRPr lang="en-US" spc="-1" dirty="0">
              <a:latin typeface="Arial"/>
              <a:ea typeface="Menlo-Regular"/>
            </a:endParaRPr>
          </a:p>
          <a:p>
            <a:pPr marL="81360">
              <a:spcBef>
                <a:spcPts val="4601"/>
              </a:spcBef>
              <a:buClr>
                <a:srgbClr val="000000"/>
              </a:buClr>
              <a:buSzPct val="45000"/>
            </a:pPr>
            <a:r>
              <a:rPr lang="en-US" spc="-1" dirty="0">
                <a:latin typeface="Menlo-Regular"/>
                <a:ea typeface="Menlo-Regular"/>
              </a:rPr>
              <a:t>2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. The 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init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method of the class is called with the new object as its first argument (named 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), along with any additional arguments provided in the call expression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TextShape 4"/>
          <p:cNvSpPr txBox="1"/>
          <p:nvPr/>
        </p:nvSpPr>
        <p:spPr>
          <a:xfrm>
            <a:off x="7898940" y="6958921"/>
            <a:ext cx="9144000" cy="4989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pPr marL="81360" indent="81360" algn="ctr"/>
            <a:r>
              <a:rPr lang="en-US" sz="2800" b="0" strike="noStrike" spc="-1" dirty="0">
                <a:solidFill>
                  <a:srgbClr val="52575F"/>
                </a:solidFill>
                <a:latin typeface="Menlo-Regular"/>
                <a:ea typeface="Menlo-Regular"/>
              </a:rPr>
              <a:t>An account instance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7" name="TextShape 5"/>
          <p:cNvSpPr txBox="1"/>
          <p:nvPr/>
        </p:nvSpPr>
        <p:spPr>
          <a:xfrm>
            <a:off x="1727280" y="2197080"/>
            <a:ext cx="18858600" cy="13971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1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Idea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 All bank accounts have a </a:t>
            </a:r>
            <a:r>
              <a:rPr lang="en-US" sz="3200" b="1" strike="noStrike" spc="-1" dirty="0">
                <a:solidFill>
                  <a:srgbClr val="00872A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and an account </a:t>
            </a:r>
            <a:r>
              <a:rPr lang="en-US" sz="3200" b="1" strike="noStrike" spc="-1" dirty="0">
                <a:solidFill>
                  <a:srgbClr val="00872A"/>
                </a:solidFill>
                <a:latin typeface="Menlo-Regular"/>
                <a:ea typeface="Menlo-Regular"/>
              </a:rPr>
              <a:t>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; </a:t>
            </a: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the </a:t>
            </a:r>
            <a:r>
              <a:rPr lang="en-US" sz="3200" b="1" strike="noStrike" spc="-1" dirty="0">
                <a:solidFill>
                  <a:srgbClr val="00872A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class should add those attributes to each of its instances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" name="TextShape 6"/>
          <p:cNvSpPr txBox="1"/>
          <p:nvPr/>
        </p:nvSpPr>
        <p:spPr>
          <a:xfrm>
            <a:off x="8153400" y="3415778"/>
            <a:ext cx="9144000" cy="238140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Account(‘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Oski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holder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‘</a:t>
            </a:r>
            <a:r>
              <a:rPr lang="en-US" sz="3200" b="0" strike="noStrike" spc="-1" dirty="0" err="1">
                <a:solidFill>
                  <a:srgbClr val="878787"/>
                </a:solidFill>
                <a:latin typeface="Menlo-Regular"/>
                <a:ea typeface="Menlo-Regular"/>
              </a:rPr>
              <a:t>Oski</a:t>
            </a:r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'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" name="TextShape 7"/>
          <p:cNvSpPr txBox="1"/>
          <p:nvPr/>
        </p:nvSpPr>
        <p:spPr>
          <a:xfrm>
            <a:off x="8153400" y="10390861"/>
            <a:ext cx="9144000" cy="192564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8800"/>
                </a:solidFill>
                <a:latin typeface="Menlo-Regular"/>
                <a:ea typeface="Menlo-Regular"/>
              </a:rPr>
              <a:t>class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BA1E65"/>
                </a:solidFill>
                <a:latin typeface="Menlo-Regular"/>
                <a:ea typeface="Menlo-Regular"/>
              </a:rPr>
              <a:t>Account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</a:t>
            </a:r>
            <a:r>
              <a:rPr lang="en-US" sz="3200" b="0" strike="noStrike" spc="-1" dirty="0" err="1">
                <a:solidFill>
                  <a:srgbClr val="008800"/>
                </a:solidFill>
                <a:latin typeface="Menlo-Regular"/>
                <a:ea typeface="Menlo-Regular"/>
              </a:rPr>
              <a:t>def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 err="1">
                <a:solidFill>
                  <a:srgbClr val="0066BB"/>
                </a:solidFill>
                <a:latin typeface="Menlo-Regular"/>
                <a:ea typeface="Menlo-Regular"/>
              </a:rPr>
              <a:t>init</a:t>
            </a:r>
            <a:r>
              <a:rPr lang="en-US" sz="3200" b="0" strike="noStrike" spc="-1" dirty="0">
                <a:solidFill>
                  <a:srgbClr val="0066BB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(</a:t>
            </a:r>
            <a:r>
              <a:rPr lang="en-US" sz="3200" b="0" strike="noStrike" spc="-1" dirty="0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):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balance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022ADD"/>
                </a:solidFill>
                <a:latin typeface="Menlo-Regular"/>
                <a:ea typeface="Menlo-Regular"/>
              </a:rPr>
              <a:t>0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      </a:t>
            </a:r>
            <a:r>
              <a:rPr lang="en-US" sz="3200" b="0" strike="noStrike" spc="-1" dirty="0" err="1">
                <a:solidFill>
                  <a:srgbClr val="006F1F"/>
                </a:solidFill>
                <a:latin typeface="Menlo-Regular"/>
                <a:ea typeface="Menlo-Regular"/>
              </a:rPr>
              <a:t>self</a:t>
            </a:r>
            <a:r>
              <a:rPr lang="en-US" sz="3200" b="0" strike="noStrike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holder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Menlo-Regular"/>
                <a:ea typeface="Menlo-Regular"/>
              </a:rPr>
              <a:t>account_holder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" name="Freeform 12"/>
          <p:cNvSpPr/>
          <p:nvPr/>
        </p:nvSpPr>
        <p:spPr>
          <a:xfrm>
            <a:off x="3352800" y="10991072"/>
            <a:ext cx="5105400" cy="1130205"/>
          </a:xfrm>
          <a:custGeom>
            <a:avLst/>
            <a:gdLst/>
            <a:ahLst/>
            <a:cxnLst/>
            <a:rect l="0" t="0" r="r" b="b"/>
            <a:pathLst>
              <a:path w="15715" h="4588">
                <a:moveTo>
                  <a:pt x="917" y="0"/>
                </a:moveTo>
                <a:cubicBezTo>
                  <a:pt x="306" y="0"/>
                  <a:pt x="0" y="306"/>
                  <a:pt x="0" y="917"/>
                </a:cubicBezTo>
                <a:lnTo>
                  <a:pt x="0" y="3670"/>
                </a:lnTo>
                <a:cubicBezTo>
                  <a:pt x="0" y="4281"/>
                  <a:pt x="306" y="4587"/>
                  <a:pt x="917" y="4587"/>
                </a:cubicBezTo>
                <a:lnTo>
                  <a:pt x="13397" y="4587"/>
                </a:lnTo>
                <a:cubicBezTo>
                  <a:pt x="14008" y="4587"/>
                  <a:pt x="14314" y="4281"/>
                  <a:pt x="14314" y="3670"/>
                </a:cubicBezTo>
                <a:lnTo>
                  <a:pt x="14314" y="1372"/>
                </a:lnTo>
                <a:lnTo>
                  <a:pt x="15714" y="643"/>
                </a:lnTo>
                <a:lnTo>
                  <a:pt x="14216" y="504"/>
                </a:lnTo>
                <a:cubicBezTo>
                  <a:pt x="14046" y="168"/>
                  <a:pt x="13773" y="0"/>
                  <a:pt x="13397" y="0"/>
                </a:cubicBezTo>
                <a:lnTo>
                  <a:pt x="917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23" name="TextShape 13"/>
          <p:cNvSpPr txBox="1"/>
          <p:nvPr/>
        </p:nvSpPr>
        <p:spPr>
          <a:xfrm>
            <a:off x="3200400" y="10991072"/>
            <a:ext cx="4753080" cy="11302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__</a:t>
            </a:r>
            <a:r>
              <a:rPr lang="en-US" sz="3200" b="0" strike="noStrike" spc="-1" dirty="0" err="1">
                <a:solidFill>
                  <a:srgbClr val="4A4A4A"/>
                </a:solidFill>
                <a:latin typeface="Menlo-Regular"/>
                <a:ea typeface="Menlo-Regular"/>
              </a:rPr>
              <a:t>init</a:t>
            </a:r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__ is called a constructor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4" name="Freeform 14"/>
          <p:cNvSpPr/>
          <p:nvPr/>
        </p:nvSpPr>
        <p:spPr>
          <a:xfrm>
            <a:off x="8763000" y="11503800"/>
            <a:ext cx="245880" cy="345240"/>
          </a:xfrm>
          <a:custGeom>
            <a:avLst/>
            <a:gdLst/>
            <a:ahLst/>
            <a:cxnLst/>
            <a:rect l="0" t="0" r="r" b="b"/>
            <a:pathLst>
              <a:path w="683" h="959">
                <a:moveTo>
                  <a:pt x="0" y="539"/>
                </a:moveTo>
                <a:lnTo>
                  <a:pt x="0" y="958"/>
                </a:lnTo>
                <a:lnTo>
                  <a:pt x="682" y="479"/>
                </a:lnTo>
                <a:lnTo>
                  <a:pt x="0" y="0"/>
                </a:lnTo>
                <a:lnTo>
                  <a:pt x="0" y="418"/>
                </a:lnTo>
                <a:lnTo>
                  <a:pt x="0" y="539"/>
                </a:lnTo>
              </a:path>
            </a:pathLst>
          </a:custGeom>
          <a:solidFill>
            <a:srgbClr val="FFAC06"/>
          </a:solidFill>
          <a:ln w="12600">
            <a:solidFill>
              <a:schemeClr val="tx1"/>
            </a:solidFill>
            <a:round/>
          </a:ln>
        </p:spPr>
      </p:sp>
      <p:sp>
        <p:nvSpPr>
          <p:cNvPr id="25" name="Freeform 15"/>
          <p:cNvSpPr/>
          <p:nvPr/>
        </p:nvSpPr>
        <p:spPr>
          <a:xfrm>
            <a:off x="8763000" y="11999160"/>
            <a:ext cx="245880" cy="345240"/>
          </a:xfrm>
          <a:custGeom>
            <a:avLst/>
            <a:gdLst/>
            <a:ahLst/>
            <a:cxnLst/>
            <a:rect l="0" t="0" r="r" b="b"/>
            <a:pathLst>
              <a:path w="683" h="959">
                <a:moveTo>
                  <a:pt x="0" y="539"/>
                </a:moveTo>
                <a:lnTo>
                  <a:pt x="0" y="958"/>
                </a:lnTo>
                <a:lnTo>
                  <a:pt x="682" y="479"/>
                </a:lnTo>
                <a:lnTo>
                  <a:pt x="0" y="0"/>
                </a:lnTo>
                <a:lnTo>
                  <a:pt x="0" y="418"/>
                </a:lnTo>
                <a:lnTo>
                  <a:pt x="0" y="539"/>
                </a:lnTo>
              </a:path>
            </a:pathLst>
          </a:custGeom>
          <a:solidFill>
            <a:srgbClr val="FFAC06"/>
          </a:solidFill>
          <a:ln w="12600">
            <a:solidFill>
              <a:schemeClr val="tx1"/>
            </a:solidFill>
            <a:round/>
          </a:ln>
        </p:spPr>
      </p:sp>
      <p:sp>
        <p:nvSpPr>
          <p:cNvPr id="26" name="Freeform 3"/>
          <p:cNvSpPr/>
          <p:nvPr/>
        </p:nvSpPr>
        <p:spPr>
          <a:xfrm>
            <a:off x="9605231" y="7478221"/>
            <a:ext cx="5677880" cy="939960"/>
          </a:xfrm>
          <a:custGeom>
            <a:avLst/>
            <a:gdLst/>
            <a:ahLst/>
            <a:cxnLst/>
            <a:rect l="0" t="0" r="r" b="b"/>
            <a:pathLst>
              <a:path w="113817" h="2611">
                <a:moveTo>
                  <a:pt x="0" y="0"/>
                </a:moveTo>
                <a:lnTo>
                  <a:pt x="113816" y="0"/>
                </a:lnTo>
                <a:lnTo>
                  <a:pt x="113816" y="2610"/>
                </a:lnTo>
                <a:lnTo>
                  <a:pt x="0" y="261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4A4A4"/>
              </a:gs>
              <a:gs pos="100000">
                <a:srgbClr val="57586B"/>
              </a:gs>
            </a:gsLst>
            <a:path path="circle"/>
          </a:gradFill>
          <a:ln w="63360">
            <a:solidFill>
              <a:srgbClr val="7D4039"/>
            </a:solidFill>
            <a:round/>
          </a:ln>
        </p:spPr>
      </p:sp>
      <p:sp>
        <p:nvSpPr>
          <p:cNvPr id="21" name="TextShape 11"/>
          <p:cNvSpPr txBox="1"/>
          <p:nvPr/>
        </p:nvSpPr>
        <p:spPr>
          <a:xfrm>
            <a:off x="12192001" y="7655973"/>
            <a:ext cx="2962282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FFFFFF"/>
                </a:solidFill>
                <a:latin typeface="Menlo-Regular"/>
                <a:ea typeface="Menlo-Regular"/>
              </a:rPr>
              <a:t> holder: ‘</a:t>
            </a:r>
            <a:r>
              <a:rPr lang="en-US" sz="3200" b="0" strike="noStrike" spc="-1" dirty="0" err="1">
                <a:solidFill>
                  <a:srgbClr val="FFFFFF"/>
                </a:solidFill>
                <a:latin typeface="Menlo-Regular"/>
                <a:ea typeface="Menlo-Regular"/>
              </a:rPr>
              <a:t>Oski</a:t>
            </a:r>
            <a:r>
              <a:rPr lang="en-US" sz="3200" b="0" strike="noStrike" spc="-1" dirty="0">
                <a:solidFill>
                  <a:srgbClr val="FFFFFF"/>
                </a:solidFill>
                <a:latin typeface="Menlo-Regular"/>
                <a:ea typeface="Menlo-Regular"/>
              </a:rPr>
              <a:t>'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" name="TextShape 10"/>
          <p:cNvSpPr txBox="1"/>
          <p:nvPr/>
        </p:nvSpPr>
        <p:spPr>
          <a:xfrm>
            <a:off x="9829800" y="7668933"/>
            <a:ext cx="3239640" cy="55836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FFFFFF"/>
                </a:solidFill>
                <a:latin typeface="Menlo-Regular"/>
                <a:ea typeface="Menlo-Regular"/>
              </a:rPr>
              <a:t>balance: 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27" name="Right Bracket 126"/>
          <p:cNvSpPr/>
          <p:nvPr/>
        </p:nvSpPr>
        <p:spPr>
          <a:xfrm>
            <a:off x="15283111" y="7948114"/>
            <a:ext cx="6281489" cy="2262686"/>
          </a:xfrm>
          <a:prstGeom prst="rightBracket">
            <a:avLst/>
          </a:prstGeom>
          <a:noFill/>
          <a:ln w="57150" cap="flat">
            <a:solidFill>
              <a:schemeClr val="accent5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11430004" y="10210800"/>
            <a:ext cx="3853107" cy="685800"/>
          </a:xfrm>
          <a:prstGeom prst="straightConnector1">
            <a:avLst/>
          </a:prstGeom>
          <a:noFill/>
          <a:ln w="57150" cap="flat">
            <a:solidFill>
              <a:schemeClr val="accent5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5" name="Right Bracket 134"/>
          <p:cNvSpPr/>
          <p:nvPr/>
        </p:nvSpPr>
        <p:spPr>
          <a:xfrm>
            <a:off x="15154282" y="4317464"/>
            <a:ext cx="8620118" cy="7531576"/>
          </a:xfrm>
          <a:prstGeom prst="rightBracket">
            <a:avLst/>
          </a:prstGeom>
          <a:noFill/>
          <a:ln w="57150" cap="flat">
            <a:solidFill>
              <a:schemeClr val="accent5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 flipV="1">
            <a:off x="11887200" y="4038600"/>
            <a:ext cx="3200400" cy="278864"/>
          </a:xfrm>
          <a:prstGeom prst="line">
            <a:avLst/>
          </a:prstGeom>
          <a:noFill/>
          <a:ln w="57150" cap="flat">
            <a:solidFill>
              <a:schemeClr val="accent5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Straight Arrow Connector 138"/>
          <p:cNvCxnSpPr/>
          <p:nvPr/>
        </p:nvCxnSpPr>
        <p:spPr>
          <a:xfrm flipH="1" flipV="1">
            <a:off x="13069440" y="11503800"/>
            <a:ext cx="2018160" cy="345240"/>
          </a:xfrm>
          <a:prstGeom prst="straightConnector1">
            <a:avLst/>
          </a:prstGeom>
          <a:noFill/>
          <a:ln w="57150" cap="flat">
            <a:solidFill>
              <a:schemeClr val="accent5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1" grpId="0"/>
      <p:bldP spid="20" grpId="0"/>
      <p:bldP spid="127" grpId="0" animBg="1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"/>
          <p:cNvSpPr/>
          <p:nvPr/>
        </p:nvSpPr>
        <p:spPr>
          <a:xfrm flipV="1">
            <a:off x="838200" y="1698541"/>
            <a:ext cx="18599964" cy="84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838200" y="13039725"/>
            <a:ext cx="22734714" cy="3288"/>
          </a:xfrm>
          <a:prstGeom prst="line">
            <a:avLst/>
          </a:prstGeom>
          <a:ln w="12700">
            <a:solidFill>
              <a:srgbClr val="B8B8B8"/>
            </a:solidFill>
            <a:prstDash val="das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Non-Local Assignment &amp; Persistent Local St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 Identity</a:t>
            </a:r>
            <a:endParaRPr dirty="0"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" name="TextShape 3"/>
          <p:cNvSpPr txBox="1"/>
          <p:nvPr/>
        </p:nvSpPr>
        <p:spPr>
          <a:xfrm>
            <a:off x="3733800" y="3332160"/>
            <a:ext cx="5723640" cy="3118641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Account(‘Dan')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Account(‘Gibbes')</a:t>
            </a:r>
          </a:p>
          <a:p>
            <a:r>
              <a:rPr lang="en-US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a</a:t>
            </a:r>
            <a:r>
              <a:rPr lang="en-US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pc="-1" dirty="0" err="1">
                <a:latin typeface="Menlo-Regular"/>
                <a:ea typeface="Menlo-Regular"/>
              </a:rPr>
              <a:t>balance</a:t>
            </a:r>
            <a:endParaRPr lang="en-US" spc="-1" dirty="0">
              <a:latin typeface="Arial"/>
            </a:endParaRPr>
          </a:p>
          <a:p>
            <a:r>
              <a:rPr lang="en-US" spc="-1" dirty="0">
                <a:solidFill>
                  <a:srgbClr val="878787"/>
                </a:solidFill>
                <a:latin typeface="Menlo-Regular"/>
                <a:ea typeface="Menlo-Regular"/>
              </a:rPr>
              <a:t>0</a:t>
            </a:r>
            <a:endParaRPr lang="en-US" spc="-1" dirty="0">
              <a:latin typeface="Arial"/>
            </a:endParaRPr>
          </a:p>
          <a:p>
            <a:r>
              <a:rPr lang="en-US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pc="-1" dirty="0" err="1">
                <a:latin typeface="Menlo-Regular"/>
                <a:ea typeface="Menlo-Regular"/>
              </a:rPr>
              <a:t>b</a:t>
            </a:r>
            <a:r>
              <a:rPr lang="en-US" spc="-1" dirty="0" err="1">
                <a:solidFill>
                  <a:srgbClr val="323232"/>
                </a:solidFill>
                <a:latin typeface="Menlo-Regular"/>
                <a:ea typeface="Menlo-Regular"/>
              </a:rPr>
              <a:t>.</a:t>
            </a:r>
            <a:r>
              <a:rPr lang="en-US" spc="-1" dirty="0" err="1">
                <a:latin typeface="Menlo-Regular"/>
                <a:ea typeface="Menlo-Regular"/>
              </a:rPr>
              <a:t>holder</a:t>
            </a:r>
            <a:endParaRPr lang="en-US" spc="-1" dirty="0">
              <a:latin typeface="Arial"/>
            </a:endParaRPr>
          </a:p>
          <a:p>
            <a:r>
              <a:rPr lang="en-US" spc="-1" dirty="0">
                <a:solidFill>
                  <a:srgbClr val="878787"/>
                </a:solidFill>
                <a:latin typeface="Menlo-Regular"/>
                <a:ea typeface="Menlo-Regular"/>
              </a:rPr>
              <a:t>‘Gibbes'</a:t>
            </a:r>
            <a:endParaRPr lang="en-US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13" name="TextShape 4"/>
          <p:cNvSpPr txBox="1"/>
          <p:nvPr/>
        </p:nvSpPr>
        <p:spPr>
          <a:xfrm>
            <a:off x="3733800" y="7670880"/>
            <a:ext cx="3528720" cy="19303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is a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True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a is not b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True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4" name="TextShape 5"/>
          <p:cNvSpPr txBox="1"/>
          <p:nvPr/>
        </p:nvSpPr>
        <p:spPr>
          <a:xfrm>
            <a:off x="1498680" y="2374920"/>
            <a:ext cx="2007864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Every object that is an instance of a user-defined class has a unique identity: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5" name="TextShape 6"/>
          <p:cNvSpPr txBox="1"/>
          <p:nvPr/>
        </p:nvSpPr>
        <p:spPr>
          <a:xfrm>
            <a:off x="1498680" y="10159920"/>
            <a:ext cx="2007864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Binding an object to a new name using assignment does not create a new object: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" name="TextShape 8"/>
          <p:cNvSpPr txBox="1"/>
          <p:nvPr/>
        </p:nvSpPr>
        <p:spPr>
          <a:xfrm>
            <a:off x="3733800" y="10896600"/>
            <a:ext cx="2553120" cy="147312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c </a:t>
            </a:r>
            <a:r>
              <a:rPr lang="en-US" sz="3200" b="0" strike="noStrike" spc="-1" dirty="0">
                <a:solidFill>
                  <a:srgbClr val="323232"/>
                </a:solidFill>
                <a:latin typeface="Menlo-Regular"/>
                <a:ea typeface="Menlo-Regular"/>
              </a:rPr>
              <a:t>=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 a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C65D09"/>
                </a:solidFill>
                <a:latin typeface="Menlo-Regular"/>
                <a:ea typeface="Menlo-Regular"/>
              </a:rPr>
              <a:t>&gt;&gt;&gt; </a:t>
            </a:r>
            <a:r>
              <a:rPr lang="en-US" sz="3200" b="0" strike="noStrike" spc="-1" dirty="0">
                <a:solidFill>
                  <a:srgbClr val="000000"/>
                </a:solidFill>
                <a:latin typeface="Menlo-Regular"/>
                <a:ea typeface="Menlo-Regular"/>
              </a:rPr>
              <a:t>c is a</a:t>
            </a:r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solidFill>
                  <a:srgbClr val="878787"/>
                </a:solidFill>
                <a:latin typeface="Menlo-Regular"/>
                <a:ea typeface="Menlo-Regular"/>
              </a:rPr>
              <a:t>True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" name="Freeform 9"/>
          <p:cNvSpPr/>
          <p:nvPr/>
        </p:nvSpPr>
        <p:spPr>
          <a:xfrm>
            <a:off x="8717339" y="4033744"/>
            <a:ext cx="11952360" cy="1162818"/>
          </a:xfrm>
          <a:custGeom>
            <a:avLst/>
            <a:gdLst/>
            <a:ahLst/>
            <a:cxnLst/>
            <a:rect l="0" t="0" r="r" b="b"/>
            <a:pathLst>
              <a:path w="33201" h="4447">
                <a:moveTo>
                  <a:pt x="32494" y="0"/>
                </a:moveTo>
                <a:cubicBezTo>
                  <a:pt x="32965" y="0"/>
                  <a:pt x="33200" y="235"/>
                  <a:pt x="33200" y="705"/>
                </a:cubicBezTo>
                <a:lnTo>
                  <a:pt x="33200" y="3740"/>
                </a:lnTo>
                <a:cubicBezTo>
                  <a:pt x="33200" y="4211"/>
                  <a:pt x="32965" y="4446"/>
                  <a:pt x="32494" y="4446"/>
                </a:cubicBezTo>
                <a:lnTo>
                  <a:pt x="1449" y="4446"/>
                </a:lnTo>
                <a:cubicBezTo>
                  <a:pt x="978" y="4446"/>
                  <a:pt x="743" y="4211"/>
                  <a:pt x="743" y="3740"/>
                </a:cubicBezTo>
                <a:lnTo>
                  <a:pt x="743" y="877"/>
                </a:lnTo>
                <a:lnTo>
                  <a:pt x="0" y="447"/>
                </a:lnTo>
                <a:lnTo>
                  <a:pt x="886" y="280"/>
                </a:lnTo>
                <a:cubicBezTo>
                  <a:pt x="1027" y="93"/>
                  <a:pt x="1215" y="0"/>
                  <a:pt x="1449" y="0"/>
                </a:cubicBezTo>
                <a:lnTo>
                  <a:pt x="32494" y="0"/>
                </a:lnTo>
              </a:path>
            </a:pathLst>
          </a:custGeom>
          <a:solidFill>
            <a:srgbClr val="DCE4EC"/>
          </a:solidFill>
          <a:ln w="25560">
            <a:solidFill>
              <a:srgbClr val="4A4A4A"/>
            </a:solidFill>
            <a:round/>
          </a:ln>
        </p:spPr>
      </p:sp>
      <p:sp>
        <p:nvSpPr>
          <p:cNvPr id="18" name="TextShape 10"/>
          <p:cNvSpPr txBox="1"/>
          <p:nvPr/>
        </p:nvSpPr>
        <p:spPr>
          <a:xfrm>
            <a:off x="8985179" y="4033744"/>
            <a:ext cx="11684160" cy="11628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Every call to Account creates a new Account instance.  </a:t>
            </a:r>
          </a:p>
          <a:p>
            <a:pPr marL="81360" indent="81360" algn="ctr"/>
            <a:r>
              <a:rPr lang="en-US" sz="3200" b="0" strike="noStrike" spc="-1" dirty="0">
                <a:solidFill>
                  <a:srgbClr val="4A4A4A"/>
                </a:solidFill>
                <a:latin typeface="Menlo-Regular"/>
                <a:ea typeface="Menlo-Regular"/>
              </a:rPr>
              <a:t>There is only one Account class.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" name="TextShape 5"/>
          <p:cNvSpPr txBox="1"/>
          <p:nvPr/>
        </p:nvSpPr>
        <p:spPr>
          <a:xfrm>
            <a:off x="1498680" y="6858000"/>
            <a:ext cx="20078640" cy="584280"/>
          </a:xfrm>
          <a:prstGeom prst="rect">
            <a:avLst/>
          </a:prstGeom>
          <a:noFill/>
          <a:ln w="12600">
            <a:noFill/>
            <a:miter/>
          </a:ln>
        </p:spPr>
        <p:txBody>
          <a:bodyPr lIns="96120" tIns="51120" rIns="96120" bIns="51120"/>
          <a:lstStyle/>
          <a:p>
            <a:r>
              <a:rPr lang="en-US" dirty="0"/>
              <a:t>Identity operators "is" and "is not" test if two expressions evaluate to the same object: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81280" marR="81280" indent="0" algn="ctr" defTabSz="181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B4B4B"/>
            </a:solidFill>
            <a:effectLst/>
            <a:uFill>
              <a:solidFill>
                <a:srgbClr val="4B4B4B"/>
              </a:solidFill>
            </a:uFill>
            <a:latin typeface="Menlo"/>
            <a:ea typeface="Menlo"/>
            <a:cs typeface="Menlo"/>
            <a:sym typeface="Menl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81280" marR="81280" indent="0" algn="l" defTabSz="181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enlo"/>
            <a:ea typeface="Menlo"/>
            <a:cs typeface="Menlo"/>
            <a:sym typeface="Menl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81280" marR="81280" indent="0" algn="ctr" defTabSz="181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B4B4B"/>
            </a:solidFill>
            <a:effectLst/>
            <a:uFill>
              <a:solidFill>
                <a:srgbClr val="4B4B4B"/>
              </a:solidFill>
            </a:uFill>
            <a:latin typeface="Menlo"/>
            <a:ea typeface="Menlo"/>
            <a:cs typeface="Menlo"/>
            <a:sym typeface="Menl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81280" marR="81280" indent="0" algn="l" defTabSz="181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enlo"/>
            <a:ea typeface="Menlo"/>
            <a:cs typeface="Menlo"/>
            <a:sym typeface="Menl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1653</Words>
  <Application>Microsoft Office PowerPoint</Application>
  <PresentationFormat>Custom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AndaleMono</vt:lpstr>
      <vt:lpstr>Arial</vt:lpstr>
      <vt:lpstr>Helvetica</vt:lpstr>
      <vt:lpstr>Lucida Grande</vt:lpstr>
      <vt:lpstr>Menlo</vt:lpstr>
      <vt:lpstr>Menlo-Regular</vt:lpstr>
      <vt:lpstr>White</vt:lpstr>
      <vt:lpstr>UC Berkeley’s CS61A – Lecture 16 – Objects </vt:lpstr>
      <vt:lpstr>Announcements</vt:lpstr>
      <vt:lpstr>Object-Oriented Programming</vt:lpstr>
      <vt:lpstr>Object-Oriented Programming</vt:lpstr>
      <vt:lpstr>Classes</vt:lpstr>
      <vt:lpstr>Class Statements</vt:lpstr>
      <vt:lpstr>The Class Statement</vt:lpstr>
      <vt:lpstr>Object Construction</vt:lpstr>
      <vt:lpstr>Object Identity</vt:lpstr>
      <vt:lpstr>Methods</vt:lpstr>
      <vt:lpstr>Methods</vt:lpstr>
      <vt:lpstr>Invoking Methods</vt:lpstr>
      <vt:lpstr>Dot Expressions</vt:lpstr>
      <vt:lpstr>Attributes</vt:lpstr>
      <vt:lpstr>Accessing Attributes</vt:lpstr>
      <vt:lpstr>Methods and Functions</vt:lpstr>
      <vt:lpstr>Looking Up Attributes by Name</vt:lpstr>
      <vt:lpstr>Class Attributes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in the News</dc:title>
  <dc:creator>Avimus</dc:creator>
  <cp:lastModifiedBy>Michael Gibbes</cp:lastModifiedBy>
  <cp:revision>33</cp:revision>
  <cp:lastPrinted>2019-03-01T06:29:05Z</cp:lastPrinted>
  <dcterms:modified xsi:type="dcterms:W3CDTF">2019-03-01T18:08:19Z</dcterms:modified>
</cp:coreProperties>
</file>